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9" r:id="rId4"/>
    <p:sldId id="257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2" autoAdjust="0"/>
    <p:restoredTop sz="94660"/>
  </p:normalViewPr>
  <p:slideViewPr>
    <p:cSldViewPr snapToGrid="0">
      <p:cViewPr>
        <p:scale>
          <a:sx n="75" d="100"/>
          <a:sy n="75" d="100"/>
        </p:scale>
        <p:origin x="732" y="5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AF4016B-B1FF-78B6-A528-1EE943D55C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9FC9ED7A-D2AD-F9A2-0781-4136B29945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BF79D80-79C0-DB22-A442-DEEE33D22D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D1ECA-F98E-4584-8335-5D1434DC7E81}" type="datetimeFigureOut">
              <a:rPr kumimoji="1" lang="ja-JP" altLang="en-US" smtClean="0"/>
              <a:t>2022/8/15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356CBED-6A2B-527E-35CD-17AD4A108C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928F1C2-57BA-663C-25E3-179A9DC638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8B244-F834-4B14-A57B-D31F8B9AAA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87016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188D435-AD37-03B4-A1DB-52FCC4B7C3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354E04C8-758B-A395-74F2-532984FC72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85F5395-937E-2E86-C8B9-6EE82E9078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D1ECA-F98E-4584-8335-5D1434DC7E81}" type="datetimeFigureOut">
              <a:rPr kumimoji="1" lang="ja-JP" altLang="en-US" smtClean="0"/>
              <a:t>2022/8/15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A5D7CB1-FE85-5538-7199-4B8AB3E2C1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6482398-C7EE-77C9-4777-E456B56BB1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8B244-F834-4B14-A57B-D31F8B9AAA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92652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25E4D2CD-13B4-D01B-9792-898F572BEA6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FE801A5-5329-EF24-F081-4C2A8B610E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B4E4E48-2010-454F-94CE-6DA2EC3FEE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D1ECA-F98E-4584-8335-5D1434DC7E81}" type="datetimeFigureOut">
              <a:rPr kumimoji="1" lang="ja-JP" altLang="en-US" smtClean="0"/>
              <a:t>2022/8/15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6D4C7E8-42FB-8C53-2A5C-C43947CEFC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F90909F-F5B5-A9C8-01C7-7EE9BD1E7D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8B244-F834-4B14-A57B-D31F8B9AAA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44958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72F75F6-A204-230A-3015-9AFF977854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779C600-3657-FE01-E3BD-AD491F924D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1F9C299-7697-B813-27AA-7FC6E8F0FE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D1ECA-F98E-4584-8335-5D1434DC7E81}" type="datetimeFigureOut">
              <a:rPr kumimoji="1" lang="ja-JP" altLang="en-US" smtClean="0"/>
              <a:t>2022/8/15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934F7D3-4D43-935F-D5DE-35ECCD7F87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A4F2DED-6F85-9996-450B-A2029AF169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8B244-F834-4B14-A57B-D31F8B9AAA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62361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3A5C4B7-0536-8217-2149-8294D76B23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02244E6-5DB4-FD8C-C043-143F4572D1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F3F11F0-12B1-DD72-C129-2A2EACBBC9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D1ECA-F98E-4584-8335-5D1434DC7E81}" type="datetimeFigureOut">
              <a:rPr kumimoji="1" lang="ja-JP" altLang="en-US" smtClean="0"/>
              <a:t>2022/8/15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CA3BC4E-7C4B-CD37-C548-C360FA364C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5F00E7F-D88F-1BA4-4CFF-39867191F3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8B244-F834-4B14-A57B-D31F8B9AAA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5814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C9B9A5C-91C8-721F-BB18-14633A4946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F71409D-CB32-94B8-9BA9-3EFF9B75E4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5397CF4A-0EA2-7A2E-C5FF-0E8BADD8E2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125D393-A900-9841-03E8-7817382533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D1ECA-F98E-4584-8335-5D1434DC7E81}" type="datetimeFigureOut">
              <a:rPr kumimoji="1" lang="ja-JP" altLang="en-US" smtClean="0"/>
              <a:t>2022/8/15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5FC7490-EDD3-8143-E2F2-49F5C7A28B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4C784A8-721C-927C-AD09-3D460B3F3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8B244-F834-4B14-A57B-D31F8B9AAA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99564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A60BD8C-D0D3-FD78-8860-FC1009CB32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CECD2F8-BE70-6E40-93F9-72FA9B67DB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EC9AB04-1FFB-C26C-7E01-2A7C5EA051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058E3F58-34A8-0AE8-D476-DBFB902ADBC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2A09CDC2-C5A2-0FA5-3E37-DE3835FA750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EFEBEE1B-371D-BF19-7C0B-85B73940DE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D1ECA-F98E-4584-8335-5D1434DC7E81}" type="datetimeFigureOut">
              <a:rPr kumimoji="1" lang="ja-JP" altLang="en-US" smtClean="0"/>
              <a:t>2022/8/15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076BAFEB-E352-580E-E298-34B08BAC3B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EFFE21F-8303-AEB1-910A-40769F5723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8B244-F834-4B14-A57B-D31F8B9AAA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97458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D461C56-FE84-C519-D2FE-6AC76E8DF1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414C8B09-4571-DA30-0DA8-C3461C450C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D1ECA-F98E-4584-8335-5D1434DC7E81}" type="datetimeFigureOut">
              <a:rPr kumimoji="1" lang="ja-JP" altLang="en-US" smtClean="0"/>
              <a:t>2022/8/15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D8673250-91E7-703D-C63F-F3019746CF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A2A014C-5E3D-087A-22C4-8717888CC1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8B244-F834-4B14-A57B-D31F8B9AAA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88534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95481E41-64F6-6CD0-48C3-1891A7782A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D1ECA-F98E-4584-8335-5D1434DC7E81}" type="datetimeFigureOut">
              <a:rPr kumimoji="1" lang="ja-JP" altLang="en-US" smtClean="0"/>
              <a:t>2022/8/15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7939D89-EB14-2843-56CC-9369A6942E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7E50413-C246-FDE1-32ED-A9CE5952EE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8B244-F834-4B14-A57B-D31F8B9AAA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93793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B118B09-71BD-32FF-3D9F-8B596C3FEA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04CEEF8-91CB-0185-1726-55F8109A2C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E924C371-68F8-7809-84C8-C1C458B388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42FC717-DAFA-CB62-C69F-6A55FED119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D1ECA-F98E-4584-8335-5D1434DC7E81}" type="datetimeFigureOut">
              <a:rPr kumimoji="1" lang="ja-JP" altLang="en-US" smtClean="0"/>
              <a:t>2022/8/15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11CE7C1-C16B-1C05-8305-E4524D33A3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6835843-D8DE-E2AB-4B99-7DD99679C2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8B244-F834-4B14-A57B-D31F8B9AAA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05531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8080DC2-0702-620F-A679-801DC32EAD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ED6782D7-12F6-1E56-8E9F-A83C2903C9F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AD48939C-4364-8464-FC61-41CDFC98E2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D157FC9-33BA-47EE-1B77-E9A40606CD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D1ECA-F98E-4584-8335-5D1434DC7E81}" type="datetimeFigureOut">
              <a:rPr kumimoji="1" lang="ja-JP" altLang="en-US" smtClean="0"/>
              <a:t>2022/8/15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8097CAF-B79A-2E83-DD95-0085B61B3C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3145481-6659-E55D-7AA5-F8FFB806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8B244-F834-4B14-A57B-D31F8B9AAA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89391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18C87CA5-B963-155C-EEB1-70DBE4BADC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2972436-A79D-A831-1785-1EB97866C9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7B0577A-AD6B-537B-7976-9B4D1ADFD6D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6D1ECA-F98E-4584-8335-5D1434DC7E81}" type="datetimeFigureOut">
              <a:rPr kumimoji="1" lang="ja-JP" altLang="en-US" smtClean="0"/>
              <a:t>2022/8/15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4D389AC-8CA9-7B2A-3701-370FDEDD43F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1D6B03E-C9E8-BACD-AD19-628DD86D312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08B244-F834-4B14-A57B-D31F8B9AAA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9548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8">
            <a:extLst>
              <a:ext uri="{FF2B5EF4-FFF2-40B4-BE49-F238E27FC236}">
                <a16:creationId xmlns:a16="http://schemas.microsoft.com/office/drawing/2014/main" id="{5F09C96D-3CE7-D331-E235-A943D66CC117}"/>
              </a:ext>
            </a:extLst>
          </p:cNvPr>
          <p:cNvSpPr txBox="1">
            <a:spLocks/>
          </p:cNvSpPr>
          <p:nvPr/>
        </p:nvSpPr>
        <p:spPr>
          <a:xfrm>
            <a:off x="838200" y="471450"/>
            <a:ext cx="10515600" cy="65560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ja-JP" sz="3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How Might We…?</a:t>
            </a:r>
            <a:endParaRPr lang="ja-JP" altLang="en-US" sz="3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Google Shape;60;p14">
            <a:extLst>
              <a:ext uri="{FF2B5EF4-FFF2-40B4-BE49-F238E27FC236}">
                <a16:creationId xmlns:a16="http://schemas.microsoft.com/office/drawing/2014/main" id="{1B88941F-F5DB-B44E-5BED-D8B391246ECD}"/>
              </a:ext>
            </a:extLst>
          </p:cNvPr>
          <p:cNvSpPr/>
          <p:nvPr/>
        </p:nvSpPr>
        <p:spPr>
          <a:xfrm>
            <a:off x="1715694" y="2711052"/>
            <a:ext cx="8917670" cy="1912035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59595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ja-JP" altLang="en-US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278DAB8-A629-A379-5B3A-4C9582078051}"/>
              </a:ext>
            </a:extLst>
          </p:cNvPr>
          <p:cNvSpPr txBox="1"/>
          <p:nvPr/>
        </p:nvSpPr>
        <p:spPr>
          <a:xfrm>
            <a:off x="1715694" y="2170607"/>
            <a:ext cx="6096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私たちは、どうしたら</a:t>
            </a:r>
            <a:endParaRPr lang="en-US" altLang="ja-JP" sz="2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95BA4F2-30D3-6EB8-E401-7E461D1B0BFE}"/>
              </a:ext>
            </a:extLst>
          </p:cNvPr>
          <p:cNvSpPr txBox="1"/>
          <p:nvPr/>
        </p:nvSpPr>
        <p:spPr>
          <a:xfrm>
            <a:off x="4537364" y="4701867"/>
            <a:ext cx="6096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できるだろうか？</a:t>
            </a:r>
            <a:endParaRPr lang="en-US" altLang="ja-JP" sz="2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28C54075-FE4F-D64A-637F-EB217857F990}"/>
              </a:ext>
            </a:extLst>
          </p:cNvPr>
          <p:cNvSpPr txBox="1"/>
          <p:nvPr/>
        </p:nvSpPr>
        <p:spPr>
          <a:xfrm>
            <a:off x="6008294" y="71340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ja-JP" b="1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Section2 </a:t>
            </a:r>
            <a:r>
              <a:rPr lang="ja-JP" altLang="en-US" b="1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ステップ</a:t>
            </a:r>
            <a:r>
              <a:rPr lang="en-US" altLang="ja-JP" b="1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1.</a:t>
            </a:r>
            <a:r>
              <a:rPr lang="ja-JP" altLang="en-US" b="1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共感を深める</a:t>
            </a:r>
            <a:endParaRPr lang="en-US" altLang="ja-JP" b="1" dirty="0">
              <a:solidFill>
                <a:schemeClr val="accent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317822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8">
            <a:extLst>
              <a:ext uri="{FF2B5EF4-FFF2-40B4-BE49-F238E27FC236}">
                <a16:creationId xmlns:a16="http://schemas.microsoft.com/office/drawing/2014/main" id="{5F09C96D-3CE7-D331-E235-A943D66CC117}"/>
              </a:ext>
            </a:extLst>
          </p:cNvPr>
          <p:cNvSpPr txBox="1">
            <a:spLocks/>
          </p:cNvSpPr>
          <p:nvPr/>
        </p:nvSpPr>
        <p:spPr>
          <a:xfrm>
            <a:off x="838200" y="471450"/>
            <a:ext cx="10515600" cy="65560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ja-JP" sz="3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User Story</a:t>
            </a:r>
            <a:endParaRPr lang="ja-JP" altLang="en-US" sz="3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Google Shape;60;p14">
            <a:extLst>
              <a:ext uri="{FF2B5EF4-FFF2-40B4-BE49-F238E27FC236}">
                <a16:creationId xmlns:a16="http://schemas.microsoft.com/office/drawing/2014/main" id="{A25735E8-CB54-FC22-67B8-E2B3547C320C}"/>
              </a:ext>
            </a:extLst>
          </p:cNvPr>
          <p:cNvSpPr/>
          <p:nvPr/>
        </p:nvSpPr>
        <p:spPr>
          <a:xfrm>
            <a:off x="1343159" y="1770965"/>
            <a:ext cx="3169573" cy="785968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59595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ja-JP" altLang="en-US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22729E8B-CEA2-B1F8-2607-02FAA66EE83D}"/>
              </a:ext>
            </a:extLst>
          </p:cNvPr>
          <p:cNvSpPr txBox="1"/>
          <p:nvPr/>
        </p:nvSpPr>
        <p:spPr>
          <a:xfrm>
            <a:off x="4542512" y="1840784"/>
            <a:ext cx="583368" cy="646331"/>
          </a:xfrm>
          <a:prstGeom prst="rect">
            <a:avLst/>
          </a:prstGeom>
          <a:noFill/>
        </p:spPr>
        <p:txBody>
          <a:bodyPr wrap="none" anchor="ctr">
            <a:noAutofit/>
          </a:bodyPr>
          <a:lstStyle/>
          <a:p>
            <a:pPr algn="ctr"/>
            <a:r>
              <a:rPr lang="ja-JP" altLang="en-US" sz="2800" b="1" dirty="0"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が</a:t>
            </a:r>
            <a:endParaRPr lang="ja-JP" altLang="en-US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Google Shape;60;p14">
            <a:extLst>
              <a:ext uri="{FF2B5EF4-FFF2-40B4-BE49-F238E27FC236}">
                <a16:creationId xmlns:a16="http://schemas.microsoft.com/office/drawing/2014/main" id="{8B16CF9B-5EEA-CD0C-4D7C-A0158999F06B}"/>
              </a:ext>
            </a:extLst>
          </p:cNvPr>
          <p:cNvSpPr/>
          <p:nvPr/>
        </p:nvSpPr>
        <p:spPr>
          <a:xfrm>
            <a:off x="5138728" y="1770965"/>
            <a:ext cx="3169573" cy="785968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59595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ja-JP" altLang="en-US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419B9952-E408-B9A0-E23C-B2E3A56F3F2E}"/>
              </a:ext>
            </a:extLst>
          </p:cNvPr>
          <p:cNvSpPr txBox="1"/>
          <p:nvPr/>
        </p:nvSpPr>
        <p:spPr>
          <a:xfrm>
            <a:off x="8400893" y="1840784"/>
            <a:ext cx="2952907" cy="646331"/>
          </a:xfrm>
          <a:prstGeom prst="rect">
            <a:avLst/>
          </a:prstGeom>
          <a:noFill/>
        </p:spPr>
        <p:txBody>
          <a:bodyPr wrap="none" anchor="ctr">
            <a:noAutofit/>
          </a:bodyPr>
          <a:lstStyle/>
          <a:p>
            <a:r>
              <a:rPr lang="ja-JP" altLang="en-US" sz="2800" b="1" dirty="0"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を達成するために</a:t>
            </a:r>
            <a:endParaRPr lang="ja-JP" altLang="en-US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4" name="Google Shape;60;p14">
            <a:extLst>
              <a:ext uri="{FF2B5EF4-FFF2-40B4-BE49-F238E27FC236}">
                <a16:creationId xmlns:a16="http://schemas.microsoft.com/office/drawing/2014/main" id="{2DC37C51-2BF0-56B7-616B-AF31E2AAD2C2}"/>
              </a:ext>
            </a:extLst>
          </p:cNvPr>
          <p:cNvSpPr/>
          <p:nvPr/>
        </p:nvSpPr>
        <p:spPr>
          <a:xfrm>
            <a:off x="1343159" y="2897032"/>
            <a:ext cx="8258041" cy="785968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59595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ja-JP" altLang="en-US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7BFDD769-52E3-26B0-6F9B-74BCFE4A9B89}"/>
              </a:ext>
            </a:extLst>
          </p:cNvPr>
          <p:cNvSpPr txBox="1"/>
          <p:nvPr/>
        </p:nvSpPr>
        <p:spPr>
          <a:xfrm>
            <a:off x="9747093" y="2966850"/>
            <a:ext cx="1606707" cy="646331"/>
          </a:xfrm>
          <a:prstGeom prst="rect">
            <a:avLst/>
          </a:prstGeom>
          <a:noFill/>
        </p:spPr>
        <p:txBody>
          <a:bodyPr wrap="none" anchor="ctr">
            <a:noAutofit/>
          </a:bodyPr>
          <a:lstStyle/>
          <a:p>
            <a:r>
              <a:rPr lang="ja-JP" altLang="en-US" sz="2800" b="1" dirty="0"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が必要。</a:t>
            </a:r>
            <a:endParaRPr lang="ja-JP" altLang="en-US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6232CAF9-714F-BE94-A760-C983AED93B4B}"/>
              </a:ext>
            </a:extLst>
          </p:cNvPr>
          <p:cNvSpPr txBox="1"/>
          <p:nvPr/>
        </p:nvSpPr>
        <p:spPr>
          <a:xfrm>
            <a:off x="1343159" y="4107765"/>
            <a:ext cx="839281" cy="646331"/>
          </a:xfrm>
          <a:prstGeom prst="rect">
            <a:avLst/>
          </a:prstGeom>
          <a:noFill/>
        </p:spPr>
        <p:txBody>
          <a:bodyPr wrap="none" anchor="ctr">
            <a:noAutofit/>
          </a:bodyPr>
          <a:lstStyle/>
          <a:p>
            <a:r>
              <a:rPr lang="ja-JP" altLang="en-US" sz="2800" b="1" dirty="0"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今は</a:t>
            </a:r>
            <a:endParaRPr lang="ja-JP" altLang="en-US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7" name="Google Shape;60;p14">
            <a:extLst>
              <a:ext uri="{FF2B5EF4-FFF2-40B4-BE49-F238E27FC236}">
                <a16:creationId xmlns:a16="http://schemas.microsoft.com/office/drawing/2014/main" id="{D91D7A75-5BE8-68E4-6A8B-FD08132177AF}"/>
              </a:ext>
            </a:extLst>
          </p:cNvPr>
          <p:cNvSpPr/>
          <p:nvPr/>
        </p:nvSpPr>
        <p:spPr>
          <a:xfrm>
            <a:off x="2328333" y="4037946"/>
            <a:ext cx="7272867" cy="785968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59595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ja-JP" altLang="en-US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AE41E207-D4E6-AA31-C411-266E00A34623}"/>
              </a:ext>
            </a:extLst>
          </p:cNvPr>
          <p:cNvSpPr txBox="1"/>
          <p:nvPr/>
        </p:nvSpPr>
        <p:spPr>
          <a:xfrm>
            <a:off x="9747093" y="4092916"/>
            <a:ext cx="1606707" cy="646331"/>
          </a:xfrm>
          <a:prstGeom prst="rect">
            <a:avLst/>
          </a:prstGeom>
          <a:noFill/>
        </p:spPr>
        <p:txBody>
          <a:bodyPr wrap="none" anchor="ctr">
            <a:noAutofit/>
          </a:bodyPr>
          <a:lstStyle/>
          <a:p>
            <a:r>
              <a:rPr lang="ja-JP" altLang="en-US" sz="2800" b="1" dirty="0"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なので、</a:t>
            </a:r>
            <a:endParaRPr lang="ja-JP" altLang="en-US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093C262D-D6B3-751C-D3E2-DF513CB1C3B1}"/>
              </a:ext>
            </a:extLst>
          </p:cNvPr>
          <p:cNvSpPr txBox="1"/>
          <p:nvPr/>
        </p:nvSpPr>
        <p:spPr>
          <a:xfrm>
            <a:off x="1343159" y="5149289"/>
            <a:ext cx="3199353" cy="646331"/>
          </a:xfrm>
          <a:prstGeom prst="rect">
            <a:avLst/>
          </a:prstGeom>
          <a:noFill/>
        </p:spPr>
        <p:txBody>
          <a:bodyPr wrap="none" anchor="ctr">
            <a:noAutofit/>
          </a:bodyPr>
          <a:lstStyle/>
          <a:p>
            <a:r>
              <a:rPr lang="ja-JP" altLang="en-US" sz="2800" b="1" dirty="0"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それができていない。</a:t>
            </a:r>
            <a:endParaRPr lang="ja-JP" altLang="en-US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30F9BCFC-909B-A837-7B32-49B30C1A89F8}"/>
              </a:ext>
            </a:extLst>
          </p:cNvPr>
          <p:cNvSpPr txBox="1"/>
          <p:nvPr/>
        </p:nvSpPr>
        <p:spPr>
          <a:xfrm>
            <a:off x="6008294" y="71340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ja-JP" b="1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Section3 </a:t>
            </a:r>
            <a:r>
              <a:rPr lang="ja-JP" altLang="en-US" b="1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最低限の機能を見極める</a:t>
            </a:r>
            <a:endParaRPr lang="en-US" altLang="ja-JP" b="1" dirty="0">
              <a:solidFill>
                <a:schemeClr val="accent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85642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8">
            <a:extLst>
              <a:ext uri="{FF2B5EF4-FFF2-40B4-BE49-F238E27FC236}">
                <a16:creationId xmlns:a16="http://schemas.microsoft.com/office/drawing/2014/main" id="{5F09C96D-3CE7-D331-E235-A943D66CC117}"/>
              </a:ext>
            </a:extLst>
          </p:cNvPr>
          <p:cNvSpPr txBox="1">
            <a:spLocks/>
          </p:cNvSpPr>
          <p:nvPr/>
        </p:nvSpPr>
        <p:spPr>
          <a:xfrm>
            <a:off x="838200" y="471450"/>
            <a:ext cx="10515600" cy="65560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ja-JP" sz="3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Empathy Map</a:t>
            </a:r>
            <a:endParaRPr lang="ja-JP" altLang="en-US" sz="3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8" name="Picture 2" descr="フォーマルな男性のイラスト（シャツ）">
            <a:extLst>
              <a:ext uri="{FF2B5EF4-FFF2-40B4-BE49-F238E27FC236}">
                <a16:creationId xmlns:a16="http://schemas.microsoft.com/office/drawing/2014/main" id="{7E656496-B413-DC83-91A6-66694CC1EE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1625" y="2299855"/>
            <a:ext cx="2660073" cy="26600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Google Shape;60;p14">
            <a:extLst>
              <a:ext uri="{FF2B5EF4-FFF2-40B4-BE49-F238E27FC236}">
                <a16:creationId xmlns:a16="http://schemas.microsoft.com/office/drawing/2014/main" id="{4A49A59F-4414-A341-BFC4-06B75B2FD48A}"/>
              </a:ext>
            </a:extLst>
          </p:cNvPr>
          <p:cNvSpPr/>
          <p:nvPr/>
        </p:nvSpPr>
        <p:spPr>
          <a:xfrm>
            <a:off x="946766" y="1620874"/>
            <a:ext cx="4026676" cy="1380082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59595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達成したいこと</a:t>
            </a:r>
            <a:r>
              <a:rPr lang="ja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:</a:t>
            </a:r>
            <a:endParaRPr lang="ja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" name="Google Shape;60;p14">
            <a:extLst>
              <a:ext uri="{FF2B5EF4-FFF2-40B4-BE49-F238E27FC236}">
                <a16:creationId xmlns:a16="http://schemas.microsoft.com/office/drawing/2014/main" id="{84E8535B-1961-DAB3-F32B-DDEC0DB2F0E0}"/>
              </a:ext>
            </a:extLst>
          </p:cNvPr>
          <p:cNvSpPr/>
          <p:nvPr/>
        </p:nvSpPr>
        <p:spPr>
          <a:xfrm>
            <a:off x="946766" y="3110471"/>
            <a:ext cx="4026676" cy="1380082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59595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何と言っている？</a:t>
            </a:r>
            <a:r>
              <a:rPr lang="ja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:</a:t>
            </a:r>
            <a:endParaRPr lang="ja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" name="Google Shape;60;p14">
            <a:extLst>
              <a:ext uri="{FF2B5EF4-FFF2-40B4-BE49-F238E27FC236}">
                <a16:creationId xmlns:a16="http://schemas.microsoft.com/office/drawing/2014/main" id="{39148576-246D-98BD-912F-3C7686EDE4D7}"/>
              </a:ext>
            </a:extLst>
          </p:cNvPr>
          <p:cNvSpPr/>
          <p:nvPr/>
        </p:nvSpPr>
        <p:spPr>
          <a:xfrm>
            <a:off x="946766" y="4600068"/>
            <a:ext cx="4026676" cy="1380082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59595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何をしている？</a:t>
            </a:r>
            <a:r>
              <a:rPr lang="ja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:</a:t>
            </a:r>
            <a:endParaRPr lang="ja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" name="Google Shape;60;p14">
            <a:extLst>
              <a:ext uri="{FF2B5EF4-FFF2-40B4-BE49-F238E27FC236}">
                <a16:creationId xmlns:a16="http://schemas.microsoft.com/office/drawing/2014/main" id="{9EEE6B4A-0B95-8B66-FE9F-6386B07A6037}"/>
              </a:ext>
            </a:extLst>
          </p:cNvPr>
          <p:cNvSpPr/>
          <p:nvPr/>
        </p:nvSpPr>
        <p:spPr>
          <a:xfrm>
            <a:off x="7509881" y="1620874"/>
            <a:ext cx="4026676" cy="1380082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59595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困っていること</a:t>
            </a:r>
            <a:r>
              <a:rPr lang="ja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:</a:t>
            </a:r>
            <a:endParaRPr lang="ja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" name="Google Shape;60;p14">
            <a:extLst>
              <a:ext uri="{FF2B5EF4-FFF2-40B4-BE49-F238E27FC236}">
                <a16:creationId xmlns:a16="http://schemas.microsoft.com/office/drawing/2014/main" id="{C09B9872-5028-FF20-CF0A-54A3F297A4D5}"/>
              </a:ext>
            </a:extLst>
          </p:cNvPr>
          <p:cNvSpPr/>
          <p:nvPr/>
        </p:nvSpPr>
        <p:spPr>
          <a:xfrm>
            <a:off x="7509881" y="3110471"/>
            <a:ext cx="4026676" cy="1380082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59595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何を考えている？</a:t>
            </a:r>
            <a:r>
              <a:rPr lang="ja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:</a:t>
            </a:r>
            <a:endParaRPr lang="ja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4" name="Google Shape;60;p14">
            <a:extLst>
              <a:ext uri="{FF2B5EF4-FFF2-40B4-BE49-F238E27FC236}">
                <a16:creationId xmlns:a16="http://schemas.microsoft.com/office/drawing/2014/main" id="{2D02CABA-4B6B-15D4-5123-74010C6C2511}"/>
              </a:ext>
            </a:extLst>
          </p:cNvPr>
          <p:cNvSpPr/>
          <p:nvPr/>
        </p:nvSpPr>
        <p:spPr>
          <a:xfrm>
            <a:off x="7509881" y="4600068"/>
            <a:ext cx="4026676" cy="1380082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59595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どう感じている？</a:t>
            </a:r>
            <a:r>
              <a:rPr lang="ja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:</a:t>
            </a:r>
            <a:endParaRPr lang="ja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5" name="Google Shape;60;p14">
            <a:extLst>
              <a:ext uri="{FF2B5EF4-FFF2-40B4-BE49-F238E27FC236}">
                <a16:creationId xmlns:a16="http://schemas.microsoft.com/office/drawing/2014/main" id="{96284E29-EEBD-83CE-97AE-DE2B39683519}"/>
              </a:ext>
            </a:extLst>
          </p:cNvPr>
          <p:cNvSpPr/>
          <p:nvPr/>
        </p:nvSpPr>
        <p:spPr>
          <a:xfrm>
            <a:off x="5088414" y="4863607"/>
            <a:ext cx="2294519" cy="1111243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59595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この人は誰？</a:t>
            </a:r>
            <a:r>
              <a:rPr lang="ja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:</a:t>
            </a:r>
            <a:endParaRPr lang="ja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A790F3D9-2DC6-230D-85F3-964F490294A1}"/>
              </a:ext>
            </a:extLst>
          </p:cNvPr>
          <p:cNvSpPr txBox="1"/>
          <p:nvPr/>
        </p:nvSpPr>
        <p:spPr>
          <a:xfrm>
            <a:off x="6008294" y="71340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ja-JP" b="1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Section2 </a:t>
            </a:r>
            <a:r>
              <a:rPr lang="ja-JP" altLang="en-US" b="1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ステップ</a:t>
            </a:r>
            <a:r>
              <a:rPr lang="en-US" altLang="ja-JP" b="1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1.</a:t>
            </a:r>
            <a:r>
              <a:rPr lang="ja-JP" altLang="en-US" b="1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共感を深める</a:t>
            </a:r>
            <a:endParaRPr lang="en-US" altLang="ja-JP" b="1" dirty="0">
              <a:solidFill>
                <a:schemeClr val="accent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544983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8">
            <a:extLst>
              <a:ext uri="{FF2B5EF4-FFF2-40B4-BE49-F238E27FC236}">
                <a16:creationId xmlns:a16="http://schemas.microsoft.com/office/drawing/2014/main" id="{5F09C96D-3CE7-D331-E235-A943D66CC117}"/>
              </a:ext>
            </a:extLst>
          </p:cNvPr>
          <p:cNvSpPr txBox="1">
            <a:spLocks/>
          </p:cNvSpPr>
          <p:nvPr/>
        </p:nvSpPr>
        <p:spPr>
          <a:xfrm>
            <a:off x="838200" y="471450"/>
            <a:ext cx="10515600" cy="65560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ja-JP" sz="3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User Journey Map</a:t>
            </a:r>
            <a:endParaRPr lang="ja-JP" altLang="en-US" sz="3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" name="Google Shape;60;p14">
            <a:extLst>
              <a:ext uri="{FF2B5EF4-FFF2-40B4-BE49-F238E27FC236}">
                <a16:creationId xmlns:a16="http://schemas.microsoft.com/office/drawing/2014/main" id="{4A49A59F-4414-A341-BFC4-06B75B2FD48A}"/>
              </a:ext>
            </a:extLst>
          </p:cNvPr>
          <p:cNvSpPr/>
          <p:nvPr/>
        </p:nvSpPr>
        <p:spPr>
          <a:xfrm>
            <a:off x="919057" y="1292694"/>
            <a:ext cx="1512416" cy="706690"/>
          </a:xfrm>
          <a:prstGeom prst="rect">
            <a:avLst/>
          </a:prstGeom>
          <a:solidFill>
            <a:schemeClr val="bg1"/>
          </a:solidFill>
          <a:ln w="9525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ペルソナ</a:t>
            </a:r>
            <a:endParaRPr lang="ja-JP" altLang="en-US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Google Shape;60;p14">
            <a:extLst>
              <a:ext uri="{FF2B5EF4-FFF2-40B4-BE49-F238E27FC236}">
                <a16:creationId xmlns:a16="http://schemas.microsoft.com/office/drawing/2014/main" id="{D20150D7-3942-18FE-0BA4-768BCB01A64B}"/>
              </a:ext>
            </a:extLst>
          </p:cNvPr>
          <p:cNvSpPr/>
          <p:nvPr/>
        </p:nvSpPr>
        <p:spPr>
          <a:xfrm>
            <a:off x="919057" y="2139862"/>
            <a:ext cx="1512416" cy="706690"/>
          </a:xfrm>
          <a:prstGeom prst="rect">
            <a:avLst/>
          </a:prstGeom>
          <a:solidFill>
            <a:schemeClr val="bg1"/>
          </a:solidFill>
          <a:ln w="9525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フェーズ</a:t>
            </a:r>
            <a:endParaRPr lang="ja-JP" altLang="en-US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Google Shape;60;p14">
            <a:extLst>
              <a:ext uri="{FF2B5EF4-FFF2-40B4-BE49-F238E27FC236}">
                <a16:creationId xmlns:a16="http://schemas.microsoft.com/office/drawing/2014/main" id="{6936841A-46D5-C4E5-6DC0-560D10019BB6}"/>
              </a:ext>
            </a:extLst>
          </p:cNvPr>
          <p:cNvSpPr/>
          <p:nvPr/>
        </p:nvSpPr>
        <p:spPr>
          <a:xfrm>
            <a:off x="919057" y="2987030"/>
            <a:ext cx="1512416" cy="1332990"/>
          </a:xfrm>
          <a:prstGeom prst="rect">
            <a:avLst/>
          </a:prstGeom>
          <a:solidFill>
            <a:schemeClr val="bg1"/>
          </a:solidFill>
          <a:ln w="9525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行動</a:t>
            </a:r>
            <a:endParaRPr lang="ja-JP" altLang="en-US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Google Shape;60;p14">
            <a:extLst>
              <a:ext uri="{FF2B5EF4-FFF2-40B4-BE49-F238E27FC236}">
                <a16:creationId xmlns:a16="http://schemas.microsoft.com/office/drawing/2014/main" id="{3D631EFA-22DA-0D42-1BA6-2070542BFEC7}"/>
              </a:ext>
            </a:extLst>
          </p:cNvPr>
          <p:cNvSpPr/>
          <p:nvPr/>
        </p:nvSpPr>
        <p:spPr>
          <a:xfrm>
            <a:off x="919057" y="4460498"/>
            <a:ext cx="1512416" cy="1332990"/>
          </a:xfrm>
          <a:prstGeom prst="rect">
            <a:avLst/>
          </a:prstGeom>
          <a:solidFill>
            <a:schemeClr val="bg1"/>
          </a:solidFill>
          <a:ln w="9525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感情</a:t>
            </a:r>
            <a:endParaRPr lang="ja-JP" altLang="en-US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Google Shape;60;p14">
            <a:extLst>
              <a:ext uri="{FF2B5EF4-FFF2-40B4-BE49-F238E27FC236}">
                <a16:creationId xmlns:a16="http://schemas.microsoft.com/office/drawing/2014/main" id="{0075FB66-278D-F8A3-8C7B-66662866B8F6}"/>
              </a:ext>
            </a:extLst>
          </p:cNvPr>
          <p:cNvSpPr/>
          <p:nvPr/>
        </p:nvSpPr>
        <p:spPr>
          <a:xfrm>
            <a:off x="919057" y="5926931"/>
            <a:ext cx="1512416" cy="706690"/>
          </a:xfrm>
          <a:prstGeom prst="rect">
            <a:avLst/>
          </a:prstGeom>
          <a:solidFill>
            <a:schemeClr val="bg1"/>
          </a:solidFill>
          <a:ln w="9525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ポイント</a:t>
            </a:r>
            <a:endParaRPr lang="ja-JP" altLang="en-US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Google Shape;60;p14">
            <a:extLst>
              <a:ext uri="{FF2B5EF4-FFF2-40B4-BE49-F238E27FC236}">
                <a16:creationId xmlns:a16="http://schemas.microsoft.com/office/drawing/2014/main" id="{0442376B-89B3-4B71-0B8C-D7D150D1397F}"/>
              </a:ext>
            </a:extLst>
          </p:cNvPr>
          <p:cNvSpPr/>
          <p:nvPr/>
        </p:nvSpPr>
        <p:spPr>
          <a:xfrm>
            <a:off x="2657801" y="1292694"/>
            <a:ext cx="9014653" cy="706690"/>
          </a:xfrm>
          <a:prstGeom prst="rect">
            <a:avLst/>
          </a:prstGeom>
          <a:solidFill>
            <a:schemeClr val="bg1"/>
          </a:solidFill>
          <a:ln w="9525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ja-JP" altLang="en-US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6" name="矢印: 五方向 15">
            <a:extLst>
              <a:ext uri="{FF2B5EF4-FFF2-40B4-BE49-F238E27FC236}">
                <a16:creationId xmlns:a16="http://schemas.microsoft.com/office/drawing/2014/main" id="{5D0E7660-D1F1-C5B6-9F24-1F7F6A53B60C}"/>
              </a:ext>
            </a:extLst>
          </p:cNvPr>
          <p:cNvSpPr/>
          <p:nvPr/>
        </p:nvSpPr>
        <p:spPr>
          <a:xfrm>
            <a:off x="2657801" y="2139862"/>
            <a:ext cx="1727740" cy="706690"/>
          </a:xfrm>
          <a:prstGeom prst="homePlate">
            <a:avLst/>
          </a:prstGeom>
          <a:solidFill>
            <a:schemeClr val="bg1"/>
          </a:solidFill>
          <a:ln w="9525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endParaRPr lang="ja-JP" altLang="en-US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7" name="矢印: 五方向 16">
            <a:extLst>
              <a:ext uri="{FF2B5EF4-FFF2-40B4-BE49-F238E27FC236}">
                <a16:creationId xmlns:a16="http://schemas.microsoft.com/office/drawing/2014/main" id="{9A159F10-1788-8932-373E-8C5CA3D09DFC}"/>
              </a:ext>
            </a:extLst>
          </p:cNvPr>
          <p:cNvSpPr/>
          <p:nvPr/>
        </p:nvSpPr>
        <p:spPr>
          <a:xfrm>
            <a:off x="4479529" y="2139862"/>
            <a:ext cx="1727740" cy="706690"/>
          </a:xfrm>
          <a:prstGeom prst="homePlate">
            <a:avLst/>
          </a:prstGeom>
          <a:solidFill>
            <a:schemeClr val="bg1"/>
          </a:solidFill>
          <a:ln w="9525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endParaRPr lang="ja-JP" altLang="en-US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8" name="矢印: 五方向 17">
            <a:extLst>
              <a:ext uri="{FF2B5EF4-FFF2-40B4-BE49-F238E27FC236}">
                <a16:creationId xmlns:a16="http://schemas.microsoft.com/office/drawing/2014/main" id="{7B871169-EFF0-0F9E-C690-25828A72FE44}"/>
              </a:ext>
            </a:extLst>
          </p:cNvPr>
          <p:cNvSpPr/>
          <p:nvPr/>
        </p:nvSpPr>
        <p:spPr>
          <a:xfrm>
            <a:off x="6301257" y="2139862"/>
            <a:ext cx="1727740" cy="706690"/>
          </a:xfrm>
          <a:prstGeom prst="homePlate">
            <a:avLst/>
          </a:prstGeom>
          <a:solidFill>
            <a:schemeClr val="bg1"/>
          </a:solidFill>
          <a:ln w="9525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endParaRPr lang="ja-JP" altLang="en-US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9" name="矢印: 五方向 18">
            <a:extLst>
              <a:ext uri="{FF2B5EF4-FFF2-40B4-BE49-F238E27FC236}">
                <a16:creationId xmlns:a16="http://schemas.microsoft.com/office/drawing/2014/main" id="{F4C3D935-886F-77F5-C459-6C4754E3BD6E}"/>
              </a:ext>
            </a:extLst>
          </p:cNvPr>
          <p:cNvSpPr/>
          <p:nvPr/>
        </p:nvSpPr>
        <p:spPr>
          <a:xfrm>
            <a:off x="8122985" y="2139862"/>
            <a:ext cx="1727740" cy="706690"/>
          </a:xfrm>
          <a:prstGeom prst="homePlate">
            <a:avLst/>
          </a:prstGeom>
          <a:solidFill>
            <a:schemeClr val="bg1"/>
          </a:solidFill>
          <a:ln w="9525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endParaRPr lang="ja-JP" altLang="en-US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0" name="矢印: 五方向 19">
            <a:extLst>
              <a:ext uri="{FF2B5EF4-FFF2-40B4-BE49-F238E27FC236}">
                <a16:creationId xmlns:a16="http://schemas.microsoft.com/office/drawing/2014/main" id="{5A6A540B-4D9C-F113-5D48-B896FD46B599}"/>
              </a:ext>
            </a:extLst>
          </p:cNvPr>
          <p:cNvSpPr/>
          <p:nvPr/>
        </p:nvSpPr>
        <p:spPr>
          <a:xfrm>
            <a:off x="9944714" y="2139862"/>
            <a:ext cx="1727740" cy="706690"/>
          </a:xfrm>
          <a:prstGeom prst="homePlate">
            <a:avLst/>
          </a:prstGeom>
          <a:solidFill>
            <a:schemeClr val="bg1"/>
          </a:solidFill>
          <a:ln w="9525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endParaRPr lang="ja-JP" altLang="en-US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2" name="Google Shape;60;p14">
            <a:extLst>
              <a:ext uri="{FF2B5EF4-FFF2-40B4-BE49-F238E27FC236}">
                <a16:creationId xmlns:a16="http://schemas.microsoft.com/office/drawing/2014/main" id="{01A7BC83-757C-1EA2-2F54-33FB6181370A}"/>
              </a:ext>
            </a:extLst>
          </p:cNvPr>
          <p:cNvSpPr/>
          <p:nvPr/>
        </p:nvSpPr>
        <p:spPr>
          <a:xfrm>
            <a:off x="2657801" y="2987030"/>
            <a:ext cx="1727740" cy="1332990"/>
          </a:xfrm>
          <a:prstGeom prst="rect">
            <a:avLst/>
          </a:prstGeom>
          <a:solidFill>
            <a:schemeClr val="bg1"/>
          </a:solidFill>
          <a:ln w="9525" cap="flat" cmpd="sng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ja-JP" altLang="en-US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3" name="Google Shape;60;p14">
            <a:extLst>
              <a:ext uri="{FF2B5EF4-FFF2-40B4-BE49-F238E27FC236}">
                <a16:creationId xmlns:a16="http://schemas.microsoft.com/office/drawing/2014/main" id="{32877DB6-E5BB-6D4A-3191-BD5E8BEE3C16}"/>
              </a:ext>
            </a:extLst>
          </p:cNvPr>
          <p:cNvSpPr/>
          <p:nvPr/>
        </p:nvSpPr>
        <p:spPr>
          <a:xfrm>
            <a:off x="4479529" y="2987030"/>
            <a:ext cx="1727740" cy="1332990"/>
          </a:xfrm>
          <a:prstGeom prst="rect">
            <a:avLst/>
          </a:prstGeom>
          <a:solidFill>
            <a:schemeClr val="bg1"/>
          </a:solidFill>
          <a:ln w="9525" cap="flat" cmpd="sng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ja-JP" altLang="en-US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4" name="Google Shape;60;p14">
            <a:extLst>
              <a:ext uri="{FF2B5EF4-FFF2-40B4-BE49-F238E27FC236}">
                <a16:creationId xmlns:a16="http://schemas.microsoft.com/office/drawing/2014/main" id="{B1B3AA1A-71E0-63C8-29DD-197CC6D57345}"/>
              </a:ext>
            </a:extLst>
          </p:cNvPr>
          <p:cNvSpPr/>
          <p:nvPr/>
        </p:nvSpPr>
        <p:spPr>
          <a:xfrm>
            <a:off x="6301257" y="2987030"/>
            <a:ext cx="1727740" cy="1332990"/>
          </a:xfrm>
          <a:prstGeom prst="rect">
            <a:avLst/>
          </a:prstGeom>
          <a:solidFill>
            <a:schemeClr val="bg1"/>
          </a:solidFill>
          <a:ln w="9525" cap="flat" cmpd="sng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ja-JP" altLang="en-US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5" name="Google Shape;60;p14">
            <a:extLst>
              <a:ext uri="{FF2B5EF4-FFF2-40B4-BE49-F238E27FC236}">
                <a16:creationId xmlns:a16="http://schemas.microsoft.com/office/drawing/2014/main" id="{A87F0BC2-719F-9838-7EFA-B21580CED5C9}"/>
              </a:ext>
            </a:extLst>
          </p:cNvPr>
          <p:cNvSpPr/>
          <p:nvPr/>
        </p:nvSpPr>
        <p:spPr>
          <a:xfrm>
            <a:off x="8122985" y="2987030"/>
            <a:ext cx="1727740" cy="1332990"/>
          </a:xfrm>
          <a:prstGeom prst="rect">
            <a:avLst/>
          </a:prstGeom>
          <a:solidFill>
            <a:schemeClr val="bg1"/>
          </a:solidFill>
          <a:ln w="9525" cap="flat" cmpd="sng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ja-JP" altLang="en-US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6" name="Google Shape;60;p14">
            <a:extLst>
              <a:ext uri="{FF2B5EF4-FFF2-40B4-BE49-F238E27FC236}">
                <a16:creationId xmlns:a16="http://schemas.microsoft.com/office/drawing/2014/main" id="{41F56C86-1320-CF5D-1387-67F380D6F371}"/>
              </a:ext>
            </a:extLst>
          </p:cNvPr>
          <p:cNvSpPr/>
          <p:nvPr/>
        </p:nvSpPr>
        <p:spPr>
          <a:xfrm>
            <a:off x="9944713" y="2987030"/>
            <a:ext cx="1727740" cy="1332990"/>
          </a:xfrm>
          <a:prstGeom prst="rect">
            <a:avLst/>
          </a:prstGeom>
          <a:solidFill>
            <a:schemeClr val="bg1"/>
          </a:solidFill>
          <a:ln w="9525" cap="flat" cmpd="sng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ja-JP" altLang="en-US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7" name="Google Shape;60;p14">
            <a:extLst>
              <a:ext uri="{FF2B5EF4-FFF2-40B4-BE49-F238E27FC236}">
                <a16:creationId xmlns:a16="http://schemas.microsoft.com/office/drawing/2014/main" id="{74900E53-D847-31B8-2E2C-6AA412B20FA2}"/>
              </a:ext>
            </a:extLst>
          </p:cNvPr>
          <p:cNvSpPr/>
          <p:nvPr/>
        </p:nvSpPr>
        <p:spPr>
          <a:xfrm>
            <a:off x="2657801" y="4460498"/>
            <a:ext cx="1727740" cy="1332990"/>
          </a:xfrm>
          <a:prstGeom prst="rect">
            <a:avLst/>
          </a:prstGeom>
          <a:solidFill>
            <a:schemeClr val="bg1"/>
          </a:solidFill>
          <a:ln w="9525" cap="flat" cmpd="sng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ja-JP" altLang="en-US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8" name="Google Shape;60;p14">
            <a:extLst>
              <a:ext uri="{FF2B5EF4-FFF2-40B4-BE49-F238E27FC236}">
                <a16:creationId xmlns:a16="http://schemas.microsoft.com/office/drawing/2014/main" id="{D0741444-087E-85E6-6DA2-1DC8C6E8FE31}"/>
              </a:ext>
            </a:extLst>
          </p:cNvPr>
          <p:cNvSpPr/>
          <p:nvPr/>
        </p:nvSpPr>
        <p:spPr>
          <a:xfrm>
            <a:off x="4479529" y="4460498"/>
            <a:ext cx="1727740" cy="1332990"/>
          </a:xfrm>
          <a:prstGeom prst="rect">
            <a:avLst/>
          </a:prstGeom>
          <a:solidFill>
            <a:schemeClr val="bg1"/>
          </a:solidFill>
          <a:ln w="9525" cap="flat" cmpd="sng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ja-JP" altLang="en-US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9" name="Google Shape;60;p14">
            <a:extLst>
              <a:ext uri="{FF2B5EF4-FFF2-40B4-BE49-F238E27FC236}">
                <a16:creationId xmlns:a16="http://schemas.microsoft.com/office/drawing/2014/main" id="{9D29FF58-1D95-049D-C83E-0896CC7BF68F}"/>
              </a:ext>
            </a:extLst>
          </p:cNvPr>
          <p:cNvSpPr/>
          <p:nvPr/>
        </p:nvSpPr>
        <p:spPr>
          <a:xfrm>
            <a:off x="6301257" y="4460498"/>
            <a:ext cx="1727740" cy="1332990"/>
          </a:xfrm>
          <a:prstGeom prst="rect">
            <a:avLst/>
          </a:prstGeom>
          <a:solidFill>
            <a:schemeClr val="bg1"/>
          </a:solidFill>
          <a:ln w="9525" cap="flat" cmpd="sng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ja-JP" altLang="en-US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0" name="Google Shape;60;p14">
            <a:extLst>
              <a:ext uri="{FF2B5EF4-FFF2-40B4-BE49-F238E27FC236}">
                <a16:creationId xmlns:a16="http://schemas.microsoft.com/office/drawing/2014/main" id="{6F5CED95-78E9-5B0B-1A77-7ACECBE1047D}"/>
              </a:ext>
            </a:extLst>
          </p:cNvPr>
          <p:cNvSpPr/>
          <p:nvPr/>
        </p:nvSpPr>
        <p:spPr>
          <a:xfrm>
            <a:off x="8122985" y="4460498"/>
            <a:ext cx="1727740" cy="1332990"/>
          </a:xfrm>
          <a:prstGeom prst="rect">
            <a:avLst/>
          </a:prstGeom>
          <a:solidFill>
            <a:schemeClr val="bg1"/>
          </a:solidFill>
          <a:ln w="9525" cap="flat" cmpd="sng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ja-JP" altLang="en-US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1" name="Google Shape;60;p14">
            <a:extLst>
              <a:ext uri="{FF2B5EF4-FFF2-40B4-BE49-F238E27FC236}">
                <a16:creationId xmlns:a16="http://schemas.microsoft.com/office/drawing/2014/main" id="{FCD05156-9729-C67B-E3CC-118D4832B57A}"/>
              </a:ext>
            </a:extLst>
          </p:cNvPr>
          <p:cNvSpPr/>
          <p:nvPr/>
        </p:nvSpPr>
        <p:spPr>
          <a:xfrm>
            <a:off x="9944713" y="4460498"/>
            <a:ext cx="1727740" cy="1332990"/>
          </a:xfrm>
          <a:prstGeom prst="rect">
            <a:avLst/>
          </a:prstGeom>
          <a:solidFill>
            <a:schemeClr val="bg1"/>
          </a:solidFill>
          <a:ln w="9525" cap="flat" cmpd="sng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ja-JP" altLang="en-US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2" name="Google Shape;60;p14">
            <a:extLst>
              <a:ext uri="{FF2B5EF4-FFF2-40B4-BE49-F238E27FC236}">
                <a16:creationId xmlns:a16="http://schemas.microsoft.com/office/drawing/2014/main" id="{B5B3F579-70FA-E9B6-1D2D-E72E45C56F9B}"/>
              </a:ext>
            </a:extLst>
          </p:cNvPr>
          <p:cNvSpPr/>
          <p:nvPr/>
        </p:nvSpPr>
        <p:spPr>
          <a:xfrm>
            <a:off x="2657801" y="5926931"/>
            <a:ext cx="1727740" cy="706690"/>
          </a:xfrm>
          <a:prstGeom prst="rect">
            <a:avLst/>
          </a:prstGeom>
          <a:solidFill>
            <a:schemeClr val="bg1"/>
          </a:solidFill>
          <a:ln w="9525" cap="flat" cmpd="sng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ja-JP" altLang="en-US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3" name="Google Shape;60;p14">
            <a:extLst>
              <a:ext uri="{FF2B5EF4-FFF2-40B4-BE49-F238E27FC236}">
                <a16:creationId xmlns:a16="http://schemas.microsoft.com/office/drawing/2014/main" id="{91B5248F-FB7C-60F9-7CDC-88072D483C84}"/>
              </a:ext>
            </a:extLst>
          </p:cNvPr>
          <p:cNvSpPr/>
          <p:nvPr/>
        </p:nvSpPr>
        <p:spPr>
          <a:xfrm>
            <a:off x="4479529" y="5926931"/>
            <a:ext cx="1727740" cy="706690"/>
          </a:xfrm>
          <a:prstGeom prst="rect">
            <a:avLst/>
          </a:prstGeom>
          <a:solidFill>
            <a:schemeClr val="bg1"/>
          </a:solidFill>
          <a:ln w="9525" cap="flat" cmpd="sng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ja-JP" altLang="en-US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4" name="Google Shape;60;p14">
            <a:extLst>
              <a:ext uri="{FF2B5EF4-FFF2-40B4-BE49-F238E27FC236}">
                <a16:creationId xmlns:a16="http://schemas.microsoft.com/office/drawing/2014/main" id="{1A116EF1-D607-7DED-7B66-91B9A8188890}"/>
              </a:ext>
            </a:extLst>
          </p:cNvPr>
          <p:cNvSpPr/>
          <p:nvPr/>
        </p:nvSpPr>
        <p:spPr>
          <a:xfrm>
            <a:off x="6301257" y="5926931"/>
            <a:ext cx="1727740" cy="706690"/>
          </a:xfrm>
          <a:prstGeom prst="rect">
            <a:avLst/>
          </a:prstGeom>
          <a:solidFill>
            <a:schemeClr val="bg1"/>
          </a:solidFill>
          <a:ln w="9525" cap="flat" cmpd="sng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ja-JP" altLang="en-US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5" name="Google Shape;60;p14">
            <a:extLst>
              <a:ext uri="{FF2B5EF4-FFF2-40B4-BE49-F238E27FC236}">
                <a16:creationId xmlns:a16="http://schemas.microsoft.com/office/drawing/2014/main" id="{4209554E-08F8-7F1A-A672-4A9DA2203ACD}"/>
              </a:ext>
            </a:extLst>
          </p:cNvPr>
          <p:cNvSpPr/>
          <p:nvPr/>
        </p:nvSpPr>
        <p:spPr>
          <a:xfrm>
            <a:off x="8122985" y="5926931"/>
            <a:ext cx="1727740" cy="706690"/>
          </a:xfrm>
          <a:prstGeom prst="rect">
            <a:avLst/>
          </a:prstGeom>
          <a:solidFill>
            <a:schemeClr val="bg1"/>
          </a:solidFill>
          <a:ln w="9525" cap="flat" cmpd="sng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ja-JP" altLang="en-US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6" name="Google Shape;60;p14">
            <a:extLst>
              <a:ext uri="{FF2B5EF4-FFF2-40B4-BE49-F238E27FC236}">
                <a16:creationId xmlns:a16="http://schemas.microsoft.com/office/drawing/2014/main" id="{9059A2FE-5718-8EFE-D240-170585205FA4}"/>
              </a:ext>
            </a:extLst>
          </p:cNvPr>
          <p:cNvSpPr/>
          <p:nvPr/>
        </p:nvSpPr>
        <p:spPr>
          <a:xfrm>
            <a:off x="9944713" y="5926931"/>
            <a:ext cx="1727740" cy="706690"/>
          </a:xfrm>
          <a:prstGeom prst="rect">
            <a:avLst/>
          </a:prstGeom>
          <a:solidFill>
            <a:schemeClr val="bg1"/>
          </a:solidFill>
          <a:ln w="9525" cap="flat" cmpd="sng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ja-JP" altLang="en-US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5CB43011-1005-CA46-B146-6EF7CCF5D022}"/>
              </a:ext>
            </a:extLst>
          </p:cNvPr>
          <p:cNvSpPr txBox="1"/>
          <p:nvPr/>
        </p:nvSpPr>
        <p:spPr>
          <a:xfrm>
            <a:off x="6008294" y="71340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ja-JP" b="1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Section2 </a:t>
            </a:r>
            <a:r>
              <a:rPr lang="ja-JP" altLang="en-US" b="1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ステップ</a:t>
            </a:r>
            <a:r>
              <a:rPr lang="en-US" altLang="ja-JP" b="1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1.</a:t>
            </a:r>
            <a:r>
              <a:rPr lang="ja-JP" altLang="en-US" b="1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共感を深める</a:t>
            </a:r>
            <a:endParaRPr lang="en-US" altLang="ja-JP" b="1" dirty="0">
              <a:solidFill>
                <a:schemeClr val="accent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097923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8">
            <a:extLst>
              <a:ext uri="{FF2B5EF4-FFF2-40B4-BE49-F238E27FC236}">
                <a16:creationId xmlns:a16="http://schemas.microsoft.com/office/drawing/2014/main" id="{5F09C96D-3CE7-D331-E235-A943D66CC117}"/>
              </a:ext>
            </a:extLst>
          </p:cNvPr>
          <p:cNvSpPr txBox="1">
            <a:spLocks/>
          </p:cNvSpPr>
          <p:nvPr/>
        </p:nvSpPr>
        <p:spPr>
          <a:xfrm>
            <a:off x="838200" y="471450"/>
            <a:ext cx="10515600" cy="65560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ja-JP" sz="3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Round Robin</a:t>
            </a:r>
            <a:endParaRPr lang="ja-JP" altLang="en-US" sz="3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" name="Google Shape;60;p14">
            <a:extLst>
              <a:ext uri="{FF2B5EF4-FFF2-40B4-BE49-F238E27FC236}">
                <a16:creationId xmlns:a16="http://schemas.microsoft.com/office/drawing/2014/main" id="{9EEE6B4A-0B95-8B66-FE9F-6386B07A6037}"/>
              </a:ext>
            </a:extLst>
          </p:cNvPr>
          <p:cNvSpPr/>
          <p:nvPr/>
        </p:nvSpPr>
        <p:spPr>
          <a:xfrm>
            <a:off x="922045" y="1586238"/>
            <a:ext cx="3296664" cy="4800312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59595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アイデア</a:t>
            </a:r>
            <a:r>
              <a:rPr lang="ja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:</a:t>
            </a:r>
            <a:endParaRPr lang="ja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Google Shape;60;p14">
            <a:extLst>
              <a:ext uri="{FF2B5EF4-FFF2-40B4-BE49-F238E27FC236}">
                <a16:creationId xmlns:a16="http://schemas.microsoft.com/office/drawing/2014/main" id="{F48AD16D-3581-513E-C609-B6B53C674452}"/>
              </a:ext>
            </a:extLst>
          </p:cNvPr>
          <p:cNvSpPr/>
          <p:nvPr/>
        </p:nvSpPr>
        <p:spPr>
          <a:xfrm>
            <a:off x="4607354" y="1586238"/>
            <a:ext cx="3296664" cy="4800312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59595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なぜうまくいかないのか</a:t>
            </a:r>
            <a:r>
              <a:rPr lang="ja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:</a:t>
            </a:r>
            <a:endParaRPr lang="ja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Google Shape;60;p14">
            <a:extLst>
              <a:ext uri="{FF2B5EF4-FFF2-40B4-BE49-F238E27FC236}">
                <a16:creationId xmlns:a16="http://schemas.microsoft.com/office/drawing/2014/main" id="{101D9864-AAF1-D6C5-ABA1-8DE8A9ACBF98}"/>
              </a:ext>
            </a:extLst>
          </p:cNvPr>
          <p:cNvSpPr/>
          <p:nvPr/>
        </p:nvSpPr>
        <p:spPr>
          <a:xfrm>
            <a:off x="8292663" y="1586238"/>
            <a:ext cx="3296664" cy="4800312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59595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どうしたら良いのか</a:t>
            </a:r>
            <a:r>
              <a:rPr lang="ja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:</a:t>
            </a:r>
            <a:endParaRPr lang="ja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6" name="二等辺三角形 15">
            <a:extLst>
              <a:ext uri="{FF2B5EF4-FFF2-40B4-BE49-F238E27FC236}">
                <a16:creationId xmlns:a16="http://schemas.microsoft.com/office/drawing/2014/main" id="{2F23E225-6F29-AA9C-230A-6D5E48F70991}"/>
              </a:ext>
            </a:extLst>
          </p:cNvPr>
          <p:cNvSpPr/>
          <p:nvPr/>
        </p:nvSpPr>
        <p:spPr>
          <a:xfrm rot="5400000">
            <a:off x="4150154" y="3917121"/>
            <a:ext cx="533400" cy="138546"/>
          </a:xfrm>
          <a:prstGeom prst="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二等辺三角形 16">
            <a:extLst>
              <a:ext uri="{FF2B5EF4-FFF2-40B4-BE49-F238E27FC236}">
                <a16:creationId xmlns:a16="http://schemas.microsoft.com/office/drawing/2014/main" id="{65098E4C-1A4B-F1F3-16EA-4EA1A82E1242}"/>
              </a:ext>
            </a:extLst>
          </p:cNvPr>
          <p:cNvSpPr/>
          <p:nvPr/>
        </p:nvSpPr>
        <p:spPr>
          <a:xfrm rot="5400000">
            <a:off x="7827818" y="3917121"/>
            <a:ext cx="533400" cy="138546"/>
          </a:xfrm>
          <a:prstGeom prst="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CC592047-FE7E-F788-B1C0-223D445A307A}"/>
              </a:ext>
            </a:extLst>
          </p:cNvPr>
          <p:cNvSpPr txBox="1"/>
          <p:nvPr/>
        </p:nvSpPr>
        <p:spPr>
          <a:xfrm>
            <a:off x="6008294" y="71340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ja-JP" b="1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Section2 </a:t>
            </a:r>
            <a:r>
              <a:rPr lang="ja-JP" altLang="en-US" b="1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ステップ</a:t>
            </a:r>
            <a:r>
              <a:rPr lang="en-US" altLang="ja-JP" b="1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1.</a:t>
            </a:r>
            <a:r>
              <a:rPr lang="ja-JP" altLang="en-US" b="1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共感を深める</a:t>
            </a:r>
            <a:endParaRPr lang="en-US" altLang="ja-JP" b="1" dirty="0">
              <a:solidFill>
                <a:schemeClr val="accent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538517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8">
            <a:extLst>
              <a:ext uri="{FF2B5EF4-FFF2-40B4-BE49-F238E27FC236}">
                <a16:creationId xmlns:a16="http://schemas.microsoft.com/office/drawing/2014/main" id="{5F09C96D-3CE7-D331-E235-A943D66CC117}"/>
              </a:ext>
            </a:extLst>
          </p:cNvPr>
          <p:cNvSpPr txBox="1">
            <a:spLocks/>
          </p:cNvSpPr>
          <p:nvPr/>
        </p:nvSpPr>
        <p:spPr>
          <a:xfrm>
            <a:off x="838200" y="471450"/>
            <a:ext cx="10515600" cy="65560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ja-JP" sz="3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Future Press Release</a:t>
            </a:r>
            <a:endParaRPr lang="ja-JP" altLang="en-US" sz="3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Google Shape;60;p14">
            <a:extLst>
              <a:ext uri="{FF2B5EF4-FFF2-40B4-BE49-F238E27FC236}">
                <a16:creationId xmlns:a16="http://schemas.microsoft.com/office/drawing/2014/main" id="{6A8CAB06-DA53-59CE-CB66-DC388C92E20B}"/>
              </a:ext>
            </a:extLst>
          </p:cNvPr>
          <p:cNvSpPr/>
          <p:nvPr/>
        </p:nvSpPr>
        <p:spPr>
          <a:xfrm>
            <a:off x="922044" y="1432010"/>
            <a:ext cx="10515599" cy="919626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59595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タイトル</a:t>
            </a:r>
            <a:r>
              <a:rPr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キャッチコピー、プロダクトの名前、リリース日</a:t>
            </a:r>
            <a:r>
              <a:rPr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):</a:t>
            </a:r>
            <a:endParaRPr lang="ja" altLang="en-US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Google Shape;60;p14">
            <a:extLst>
              <a:ext uri="{FF2B5EF4-FFF2-40B4-BE49-F238E27FC236}">
                <a16:creationId xmlns:a16="http://schemas.microsoft.com/office/drawing/2014/main" id="{DEC79FA7-3F5A-B925-702D-C2C21DE9A137}"/>
              </a:ext>
            </a:extLst>
          </p:cNvPr>
          <p:cNvSpPr/>
          <p:nvPr/>
        </p:nvSpPr>
        <p:spPr>
          <a:xfrm>
            <a:off x="922044" y="2499229"/>
            <a:ext cx="10515599" cy="1902389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59595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プロダクトの概要、何が新しいか</a:t>
            </a:r>
            <a:r>
              <a:rPr lang="ja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:</a:t>
            </a:r>
            <a:endParaRPr lang="en-US" altLang="ja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ja" altLang="en-US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Google Shape;60;p14">
            <a:extLst>
              <a:ext uri="{FF2B5EF4-FFF2-40B4-BE49-F238E27FC236}">
                <a16:creationId xmlns:a16="http://schemas.microsoft.com/office/drawing/2014/main" id="{A70D6BA7-42AE-2646-B9F6-FDCE27DC35D6}"/>
              </a:ext>
            </a:extLst>
          </p:cNvPr>
          <p:cNvSpPr/>
          <p:nvPr/>
        </p:nvSpPr>
        <p:spPr>
          <a:xfrm>
            <a:off x="922044" y="4549211"/>
            <a:ext cx="10515599" cy="1902389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59595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解決したい課題、なぜつくったか</a:t>
            </a:r>
            <a:r>
              <a:rPr lang="ja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:</a:t>
            </a:r>
            <a:endParaRPr lang="en-US" altLang="ja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ja" altLang="en-US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4F1091D-C66F-009F-2EE6-136A2D781802}"/>
              </a:ext>
            </a:extLst>
          </p:cNvPr>
          <p:cNvSpPr txBox="1"/>
          <p:nvPr/>
        </p:nvSpPr>
        <p:spPr>
          <a:xfrm>
            <a:off x="6008294" y="71340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ja-JP" b="1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Section2 </a:t>
            </a:r>
            <a:r>
              <a:rPr lang="ja-JP" altLang="en-US" b="1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ステップ</a:t>
            </a:r>
            <a:r>
              <a:rPr lang="en-US" altLang="ja-JP" b="1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2.</a:t>
            </a:r>
            <a:r>
              <a:rPr lang="ja-JP" altLang="en-US" b="1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課題とビジョンを定める</a:t>
            </a:r>
            <a:endParaRPr lang="en-US" altLang="ja-JP" b="1" dirty="0">
              <a:solidFill>
                <a:schemeClr val="accent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090435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8">
            <a:extLst>
              <a:ext uri="{FF2B5EF4-FFF2-40B4-BE49-F238E27FC236}">
                <a16:creationId xmlns:a16="http://schemas.microsoft.com/office/drawing/2014/main" id="{5F09C96D-3CE7-D331-E235-A943D66CC117}"/>
              </a:ext>
            </a:extLst>
          </p:cNvPr>
          <p:cNvSpPr txBox="1">
            <a:spLocks/>
          </p:cNvSpPr>
          <p:nvPr/>
        </p:nvSpPr>
        <p:spPr>
          <a:xfrm>
            <a:off x="838200" y="471450"/>
            <a:ext cx="10515600" cy="65560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ja-JP" sz="3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Lean Canvas</a:t>
            </a:r>
            <a:endParaRPr lang="ja-JP" altLang="en-US" sz="3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637162D3-8712-8217-3A02-515238129748}"/>
              </a:ext>
            </a:extLst>
          </p:cNvPr>
          <p:cNvSpPr/>
          <p:nvPr/>
        </p:nvSpPr>
        <p:spPr>
          <a:xfrm>
            <a:off x="838200" y="1398602"/>
            <a:ext cx="2184216" cy="367450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ja-JP" altLang="en-US" sz="2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C6466A4F-5144-F263-2803-51B0E95A95AD}"/>
              </a:ext>
            </a:extLst>
          </p:cNvPr>
          <p:cNvSpPr/>
          <p:nvPr/>
        </p:nvSpPr>
        <p:spPr>
          <a:xfrm>
            <a:off x="5206632" y="1398602"/>
            <a:ext cx="2184216" cy="367450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ja-JP" altLang="en-US" sz="240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A84F2AF6-8A2E-BA92-7254-B7009C012867}"/>
              </a:ext>
            </a:extLst>
          </p:cNvPr>
          <p:cNvSpPr/>
          <p:nvPr/>
        </p:nvSpPr>
        <p:spPr>
          <a:xfrm>
            <a:off x="9575063" y="1398602"/>
            <a:ext cx="2184216" cy="367450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ja-JP" altLang="en-US" sz="240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0BE1B4DE-5A72-BEF1-F8EC-AFCD8B0EF546}"/>
              </a:ext>
            </a:extLst>
          </p:cNvPr>
          <p:cNvSpPr/>
          <p:nvPr/>
        </p:nvSpPr>
        <p:spPr>
          <a:xfrm>
            <a:off x="3022416" y="1398602"/>
            <a:ext cx="2184216" cy="183725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ja-JP" altLang="en-US" sz="240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1C4BF73A-7086-C705-E135-A4AD9680E080}"/>
              </a:ext>
            </a:extLst>
          </p:cNvPr>
          <p:cNvSpPr/>
          <p:nvPr/>
        </p:nvSpPr>
        <p:spPr>
          <a:xfrm>
            <a:off x="3022416" y="3235855"/>
            <a:ext cx="2184216" cy="183725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ja-JP" altLang="en-US" sz="240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2B489BBC-C88A-94ED-68BE-C3323B1DB0A6}"/>
              </a:ext>
            </a:extLst>
          </p:cNvPr>
          <p:cNvSpPr/>
          <p:nvPr/>
        </p:nvSpPr>
        <p:spPr>
          <a:xfrm>
            <a:off x="7390848" y="1398602"/>
            <a:ext cx="2184216" cy="183725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ja-JP" altLang="en-US" sz="240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C3CA900A-758B-E4AB-1A82-EF19D20B4FB0}"/>
              </a:ext>
            </a:extLst>
          </p:cNvPr>
          <p:cNvSpPr/>
          <p:nvPr/>
        </p:nvSpPr>
        <p:spPr>
          <a:xfrm>
            <a:off x="7390848" y="3235855"/>
            <a:ext cx="2184216" cy="183725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ja-JP" altLang="en-US" sz="240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FDECC409-ADE8-1D56-D8D6-422DAB00E9FA}"/>
              </a:ext>
            </a:extLst>
          </p:cNvPr>
          <p:cNvSpPr/>
          <p:nvPr/>
        </p:nvSpPr>
        <p:spPr>
          <a:xfrm>
            <a:off x="838200" y="5073109"/>
            <a:ext cx="5460540" cy="131344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ja-JP" altLang="en-US" sz="240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5C9EE678-11A9-36E4-2024-D803809CC7A0}"/>
              </a:ext>
            </a:extLst>
          </p:cNvPr>
          <p:cNvSpPr/>
          <p:nvPr/>
        </p:nvSpPr>
        <p:spPr>
          <a:xfrm>
            <a:off x="6298740" y="5073109"/>
            <a:ext cx="5460540" cy="131344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ja-JP" altLang="en-US" sz="240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A52BCADA-FE0F-E28A-837D-98406AB8BA89}"/>
              </a:ext>
            </a:extLst>
          </p:cNvPr>
          <p:cNvSpPr/>
          <p:nvPr/>
        </p:nvSpPr>
        <p:spPr>
          <a:xfrm>
            <a:off x="874170" y="1447581"/>
            <a:ext cx="1777013" cy="353509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課題</a:t>
            </a:r>
            <a:endParaRPr kumimoji="1" lang="ja-JP" altLang="en-US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DE94023B-A990-F1BA-E8B3-44267F1862C6}"/>
              </a:ext>
            </a:extLst>
          </p:cNvPr>
          <p:cNvSpPr/>
          <p:nvPr/>
        </p:nvSpPr>
        <p:spPr>
          <a:xfrm>
            <a:off x="3058387" y="1447581"/>
            <a:ext cx="1777013" cy="353509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ソリューション</a:t>
            </a:r>
            <a:endParaRPr kumimoji="1" lang="ja-JP" altLang="en-US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B7110549-FA94-1431-183D-EF618CF9756F}"/>
              </a:ext>
            </a:extLst>
          </p:cNvPr>
          <p:cNvSpPr/>
          <p:nvPr/>
        </p:nvSpPr>
        <p:spPr>
          <a:xfrm>
            <a:off x="3058387" y="3284833"/>
            <a:ext cx="1777013" cy="353509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主要指標</a:t>
            </a:r>
            <a:endParaRPr kumimoji="1" lang="ja-JP" altLang="en-US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2B58483E-DFDE-3889-08A7-E25F5ADAAAD4}"/>
              </a:ext>
            </a:extLst>
          </p:cNvPr>
          <p:cNvSpPr/>
          <p:nvPr/>
        </p:nvSpPr>
        <p:spPr>
          <a:xfrm>
            <a:off x="5242602" y="1447581"/>
            <a:ext cx="1777013" cy="353509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独自の価値提案</a:t>
            </a:r>
            <a:endParaRPr kumimoji="1" lang="ja-JP" altLang="en-US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83B70B10-01DF-1A45-9343-CE76A8DEE129}"/>
              </a:ext>
            </a:extLst>
          </p:cNvPr>
          <p:cNvSpPr/>
          <p:nvPr/>
        </p:nvSpPr>
        <p:spPr>
          <a:xfrm>
            <a:off x="7426818" y="1447581"/>
            <a:ext cx="1777013" cy="353509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圧倒的な優位性</a:t>
            </a:r>
            <a:endParaRPr kumimoji="1" lang="ja-JP" altLang="en-US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F35D7AE7-67B7-D849-4E6C-752558052CC3}"/>
              </a:ext>
            </a:extLst>
          </p:cNvPr>
          <p:cNvSpPr/>
          <p:nvPr/>
        </p:nvSpPr>
        <p:spPr>
          <a:xfrm>
            <a:off x="7426818" y="3284833"/>
            <a:ext cx="1777013" cy="353509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チャネル</a:t>
            </a:r>
            <a:endParaRPr kumimoji="1" lang="ja-JP" altLang="en-US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D3E99882-2CC1-CCA9-C07C-52F86798F0D1}"/>
              </a:ext>
            </a:extLst>
          </p:cNvPr>
          <p:cNvSpPr/>
          <p:nvPr/>
        </p:nvSpPr>
        <p:spPr>
          <a:xfrm>
            <a:off x="9611034" y="1447581"/>
            <a:ext cx="1777013" cy="353509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顧客セグメント</a:t>
            </a:r>
            <a:endParaRPr kumimoji="1" lang="ja-JP" altLang="en-US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3DACC6FE-C0C6-2437-7934-F0D16C61392B}"/>
              </a:ext>
            </a:extLst>
          </p:cNvPr>
          <p:cNvSpPr/>
          <p:nvPr/>
        </p:nvSpPr>
        <p:spPr>
          <a:xfrm>
            <a:off x="874170" y="5149904"/>
            <a:ext cx="1777013" cy="353509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コスト構造</a:t>
            </a:r>
            <a:endParaRPr kumimoji="1" lang="ja-JP" altLang="en-US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8562461A-6810-32E9-FB79-272F5CA81B6F}"/>
              </a:ext>
            </a:extLst>
          </p:cNvPr>
          <p:cNvSpPr/>
          <p:nvPr/>
        </p:nvSpPr>
        <p:spPr>
          <a:xfrm>
            <a:off x="6363490" y="5149904"/>
            <a:ext cx="1777013" cy="353509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収益構造</a:t>
            </a:r>
            <a:endParaRPr kumimoji="1" lang="ja-JP" altLang="en-US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256EB29E-AEBC-FE15-832B-973DACEBBD33}"/>
              </a:ext>
            </a:extLst>
          </p:cNvPr>
          <p:cNvSpPr txBox="1"/>
          <p:nvPr/>
        </p:nvSpPr>
        <p:spPr>
          <a:xfrm>
            <a:off x="6008294" y="71340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ja-JP" b="1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Section2 </a:t>
            </a:r>
            <a:r>
              <a:rPr lang="ja-JP" altLang="en-US" b="1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ステップ</a:t>
            </a:r>
            <a:r>
              <a:rPr lang="en-US" altLang="ja-JP" b="1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2.</a:t>
            </a:r>
            <a:r>
              <a:rPr lang="ja-JP" altLang="en-US" b="1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課題とビジョンを定める</a:t>
            </a:r>
            <a:endParaRPr lang="en-US" altLang="ja-JP" b="1" dirty="0">
              <a:solidFill>
                <a:schemeClr val="accent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415222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8">
            <a:extLst>
              <a:ext uri="{FF2B5EF4-FFF2-40B4-BE49-F238E27FC236}">
                <a16:creationId xmlns:a16="http://schemas.microsoft.com/office/drawing/2014/main" id="{5F09C96D-3CE7-D331-E235-A943D66CC117}"/>
              </a:ext>
            </a:extLst>
          </p:cNvPr>
          <p:cNvSpPr txBox="1">
            <a:spLocks/>
          </p:cNvSpPr>
          <p:nvPr/>
        </p:nvSpPr>
        <p:spPr>
          <a:xfrm>
            <a:off x="838200" y="471450"/>
            <a:ext cx="10515600" cy="65560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ja-JP" sz="3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HEART Method</a:t>
            </a:r>
            <a:endParaRPr lang="ja-JP" altLang="en-US" sz="3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Google Shape;60;p14">
            <a:extLst>
              <a:ext uri="{FF2B5EF4-FFF2-40B4-BE49-F238E27FC236}">
                <a16:creationId xmlns:a16="http://schemas.microsoft.com/office/drawing/2014/main" id="{01EED510-43A4-D639-3E98-AC5B26EC910A}"/>
              </a:ext>
            </a:extLst>
          </p:cNvPr>
          <p:cNvSpPr/>
          <p:nvPr/>
        </p:nvSpPr>
        <p:spPr>
          <a:xfrm>
            <a:off x="778933" y="2106624"/>
            <a:ext cx="1512416" cy="1332990"/>
          </a:xfrm>
          <a:prstGeom prst="rect">
            <a:avLst/>
          </a:prstGeom>
          <a:solidFill>
            <a:schemeClr val="bg1"/>
          </a:solidFill>
          <a:ln w="9525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Goal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どんな状態？</a:t>
            </a:r>
          </a:p>
        </p:txBody>
      </p:sp>
      <p:sp>
        <p:nvSpPr>
          <p:cNvPr id="8" name="Google Shape;60;p14">
            <a:extLst>
              <a:ext uri="{FF2B5EF4-FFF2-40B4-BE49-F238E27FC236}">
                <a16:creationId xmlns:a16="http://schemas.microsoft.com/office/drawing/2014/main" id="{DD2894F1-AB15-02A1-3380-DFB8C12CECA8}"/>
              </a:ext>
            </a:extLst>
          </p:cNvPr>
          <p:cNvSpPr/>
          <p:nvPr/>
        </p:nvSpPr>
        <p:spPr>
          <a:xfrm>
            <a:off x="778933" y="3580092"/>
            <a:ext cx="1512416" cy="1332990"/>
          </a:xfrm>
          <a:prstGeom prst="rect">
            <a:avLst/>
          </a:prstGeom>
          <a:solidFill>
            <a:schemeClr val="bg1"/>
          </a:solidFill>
          <a:ln w="9525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Signal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どんな行動？</a:t>
            </a:r>
          </a:p>
        </p:txBody>
      </p:sp>
      <p:sp>
        <p:nvSpPr>
          <p:cNvPr id="9" name="Google Shape;60;p14">
            <a:extLst>
              <a:ext uri="{FF2B5EF4-FFF2-40B4-BE49-F238E27FC236}">
                <a16:creationId xmlns:a16="http://schemas.microsoft.com/office/drawing/2014/main" id="{09BC81E9-2B67-C08C-72E5-FA63B71A6853}"/>
              </a:ext>
            </a:extLst>
          </p:cNvPr>
          <p:cNvSpPr/>
          <p:nvPr/>
        </p:nvSpPr>
        <p:spPr>
          <a:xfrm>
            <a:off x="778933" y="5053560"/>
            <a:ext cx="1512416" cy="1332990"/>
          </a:xfrm>
          <a:prstGeom prst="rect">
            <a:avLst/>
          </a:prstGeom>
          <a:solidFill>
            <a:schemeClr val="bg1"/>
          </a:solidFill>
          <a:ln w="9525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Metrics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何を測定？</a:t>
            </a:r>
          </a:p>
        </p:txBody>
      </p:sp>
      <p:sp>
        <p:nvSpPr>
          <p:cNvPr id="10" name="Google Shape;60;p14">
            <a:extLst>
              <a:ext uri="{FF2B5EF4-FFF2-40B4-BE49-F238E27FC236}">
                <a16:creationId xmlns:a16="http://schemas.microsoft.com/office/drawing/2014/main" id="{E66349FA-2953-CD10-0B82-793EF1F423B9}"/>
              </a:ext>
            </a:extLst>
          </p:cNvPr>
          <p:cNvSpPr/>
          <p:nvPr/>
        </p:nvSpPr>
        <p:spPr>
          <a:xfrm>
            <a:off x="2475344" y="2106624"/>
            <a:ext cx="1727740" cy="1332990"/>
          </a:xfrm>
          <a:prstGeom prst="rect">
            <a:avLst/>
          </a:prstGeom>
          <a:solidFill>
            <a:schemeClr val="bg1"/>
          </a:solidFill>
          <a:ln w="9525" cap="flat" cmpd="sng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ja-JP" altLang="en-US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" name="Google Shape;60;p14">
            <a:extLst>
              <a:ext uri="{FF2B5EF4-FFF2-40B4-BE49-F238E27FC236}">
                <a16:creationId xmlns:a16="http://schemas.microsoft.com/office/drawing/2014/main" id="{14294CED-D1F7-F2F4-057E-5B4960C08843}"/>
              </a:ext>
            </a:extLst>
          </p:cNvPr>
          <p:cNvSpPr/>
          <p:nvPr/>
        </p:nvSpPr>
        <p:spPr>
          <a:xfrm>
            <a:off x="4380344" y="2106624"/>
            <a:ext cx="1727740" cy="1332990"/>
          </a:xfrm>
          <a:prstGeom prst="rect">
            <a:avLst/>
          </a:prstGeom>
          <a:solidFill>
            <a:schemeClr val="bg1"/>
          </a:solidFill>
          <a:ln w="9525" cap="flat" cmpd="sng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ja-JP" altLang="en-US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" name="Google Shape;60;p14">
            <a:extLst>
              <a:ext uri="{FF2B5EF4-FFF2-40B4-BE49-F238E27FC236}">
                <a16:creationId xmlns:a16="http://schemas.microsoft.com/office/drawing/2014/main" id="{5CC2C19C-34B7-4557-9104-C08C0ED18333}"/>
              </a:ext>
            </a:extLst>
          </p:cNvPr>
          <p:cNvSpPr/>
          <p:nvPr/>
        </p:nvSpPr>
        <p:spPr>
          <a:xfrm>
            <a:off x="6285344" y="2106624"/>
            <a:ext cx="1727740" cy="1332990"/>
          </a:xfrm>
          <a:prstGeom prst="rect">
            <a:avLst/>
          </a:prstGeom>
          <a:solidFill>
            <a:schemeClr val="bg1"/>
          </a:solidFill>
          <a:ln w="9525" cap="flat" cmpd="sng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ja-JP" altLang="en-US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" name="Google Shape;60;p14">
            <a:extLst>
              <a:ext uri="{FF2B5EF4-FFF2-40B4-BE49-F238E27FC236}">
                <a16:creationId xmlns:a16="http://schemas.microsoft.com/office/drawing/2014/main" id="{F31C1031-FDF3-F6AB-3AA4-2CB492483F2C}"/>
              </a:ext>
            </a:extLst>
          </p:cNvPr>
          <p:cNvSpPr/>
          <p:nvPr/>
        </p:nvSpPr>
        <p:spPr>
          <a:xfrm>
            <a:off x="8190344" y="2106624"/>
            <a:ext cx="1727740" cy="1332990"/>
          </a:xfrm>
          <a:prstGeom prst="rect">
            <a:avLst/>
          </a:prstGeom>
          <a:solidFill>
            <a:schemeClr val="bg1"/>
          </a:solidFill>
          <a:ln w="9525" cap="flat" cmpd="sng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ja-JP" altLang="en-US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4" name="Google Shape;60;p14">
            <a:extLst>
              <a:ext uri="{FF2B5EF4-FFF2-40B4-BE49-F238E27FC236}">
                <a16:creationId xmlns:a16="http://schemas.microsoft.com/office/drawing/2014/main" id="{212F9326-D212-7C2F-A731-8A020C373811}"/>
              </a:ext>
            </a:extLst>
          </p:cNvPr>
          <p:cNvSpPr/>
          <p:nvPr/>
        </p:nvSpPr>
        <p:spPr>
          <a:xfrm>
            <a:off x="10095344" y="2106624"/>
            <a:ext cx="1727740" cy="1332990"/>
          </a:xfrm>
          <a:prstGeom prst="rect">
            <a:avLst/>
          </a:prstGeom>
          <a:solidFill>
            <a:schemeClr val="bg1"/>
          </a:solidFill>
          <a:ln w="9525" cap="flat" cmpd="sng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ja-JP" altLang="en-US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5" name="Google Shape;60;p14">
            <a:extLst>
              <a:ext uri="{FF2B5EF4-FFF2-40B4-BE49-F238E27FC236}">
                <a16:creationId xmlns:a16="http://schemas.microsoft.com/office/drawing/2014/main" id="{FE1E27D8-73E4-9F2A-DD34-FD4ED396A56D}"/>
              </a:ext>
            </a:extLst>
          </p:cNvPr>
          <p:cNvSpPr/>
          <p:nvPr/>
        </p:nvSpPr>
        <p:spPr>
          <a:xfrm>
            <a:off x="2475344" y="3580092"/>
            <a:ext cx="1727740" cy="1332990"/>
          </a:xfrm>
          <a:prstGeom prst="rect">
            <a:avLst/>
          </a:prstGeom>
          <a:solidFill>
            <a:schemeClr val="bg1"/>
          </a:solidFill>
          <a:ln w="9525" cap="flat" cmpd="sng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ja-JP" altLang="en-US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6" name="Google Shape;60;p14">
            <a:extLst>
              <a:ext uri="{FF2B5EF4-FFF2-40B4-BE49-F238E27FC236}">
                <a16:creationId xmlns:a16="http://schemas.microsoft.com/office/drawing/2014/main" id="{07402CB0-396B-D948-7346-CAC18F2028A3}"/>
              </a:ext>
            </a:extLst>
          </p:cNvPr>
          <p:cNvSpPr/>
          <p:nvPr/>
        </p:nvSpPr>
        <p:spPr>
          <a:xfrm>
            <a:off x="4380344" y="3580092"/>
            <a:ext cx="1727740" cy="1332990"/>
          </a:xfrm>
          <a:prstGeom prst="rect">
            <a:avLst/>
          </a:prstGeom>
          <a:solidFill>
            <a:schemeClr val="bg1"/>
          </a:solidFill>
          <a:ln w="9525" cap="flat" cmpd="sng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ja-JP" altLang="en-US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7" name="Google Shape;60;p14">
            <a:extLst>
              <a:ext uri="{FF2B5EF4-FFF2-40B4-BE49-F238E27FC236}">
                <a16:creationId xmlns:a16="http://schemas.microsoft.com/office/drawing/2014/main" id="{DEFFE1A5-ADFD-BC26-92DB-77884EC4A8AA}"/>
              </a:ext>
            </a:extLst>
          </p:cNvPr>
          <p:cNvSpPr/>
          <p:nvPr/>
        </p:nvSpPr>
        <p:spPr>
          <a:xfrm>
            <a:off x="6285344" y="3580092"/>
            <a:ext cx="1727740" cy="1332990"/>
          </a:xfrm>
          <a:prstGeom prst="rect">
            <a:avLst/>
          </a:prstGeom>
          <a:solidFill>
            <a:schemeClr val="bg1"/>
          </a:solidFill>
          <a:ln w="9525" cap="flat" cmpd="sng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ja-JP" altLang="en-US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8" name="Google Shape;60;p14">
            <a:extLst>
              <a:ext uri="{FF2B5EF4-FFF2-40B4-BE49-F238E27FC236}">
                <a16:creationId xmlns:a16="http://schemas.microsoft.com/office/drawing/2014/main" id="{8DFD10EE-1AFA-EAA8-8598-644927419AE8}"/>
              </a:ext>
            </a:extLst>
          </p:cNvPr>
          <p:cNvSpPr/>
          <p:nvPr/>
        </p:nvSpPr>
        <p:spPr>
          <a:xfrm>
            <a:off x="8190344" y="3580092"/>
            <a:ext cx="1727740" cy="1332990"/>
          </a:xfrm>
          <a:prstGeom prst="rect">
            <a:avLst/>
          </a:prstGeom>
          <a:solidFill>
            <a:schemeClr val="bg1"/>
          </a:solidFill>
          <a:ln w="9525" cap="flat" cmpd="sng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ja-JP" altLang="en-US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9" name="Google Shape;60;p14">
            <a:extLst>
              <a:ext uri="{FF2B5EF4-FFF2-40B4-BE49-F238E27FC236}">
                <a16:creationId xmlns:a16="http://schemas.microsoft.com/office/drawing/2014/main" id="{E780122B-7BF5-9F53-4F63-344ACEF5BCF7}"/>
              </a:ext>
            </a:extLst>
          </p:cNvPr>
          <p:cNvSpPr/>
          <p:nvPr/>
        </p:nvSpPr>
        <p:spPr>
          <a:xfrm>
            <a:off x="10095344" y="3580092"/>
            <a:ext cx="1727740" cy="1332990"/>
          </a:xfrm>
          <a:prstGeom prst="rect">
            <a:avLst/>
          </a:prstGeom>
          <a:solidFill>
            <a:schemeClr val="bg1"/>
          </a:solidFill>
          <a:ln w="9525" cap="flat" cmpd="sng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ja-JP" altLang="en-US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0" name="Google Shape;60;p14">
            <a:extLst>
              <a:ext uri="{FF2B5EF4-FFF2-40B4-BE49-F238E27FC236}">
                <a16:creationId xmlns:a16="http://schemas.microsoft.com/office/drawing/2014/main" id="{75664FEF-5171-B11E-03CC-219596A816FE}"/>
              </a:ext>
            </a:extLst>
          </p:cNvPr>
          <p:cNvSpPr/>
          <p:nvPr/>
        </p:nvSpPr>
        <p:spPr>
          <a:xfrm>
            <a:off x="2475344" y="5053560"/>
            <a:ext cx="1727740" cy="1332990"/>
          </a:xfrm>
          <a:prstGeom prst="rect">
            <a:avLst/>
          </a:prstGeom>
          <a:solidFill>
            <a:schemeClr val="bg1"/>
          </a:solidFill>
          <a:ln w="9525" cap="flat" cmpd="sng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ja-JP" altLang="en-US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1" name="Google Shape;60;p14">
            <a:extLst>
              <a:ext uri="{FF2B5EF4-FFF2-40B4-BE49-F238E27FC236}">
                <a16:creationId xmlns:a16="http://schemas.microsoft.com/office/drawing/2014/main" id="{4D2B097D-2E62-362C-E7B4-79D4E4887F34}"/>
              </a:ext>
            </a:extLst>
          </p:cNvPr>
          <p:cNvSpPr/>
          <p:nvPr/>
        </p:nvSpPr>
        <p:spPr>
          <a:xfrm>
            <a:off x="4380344" y="5053560"/>
            <a:ext cx="1727740" cy="1332990"/>
          </a:xfrm>
          <a:prstGeom prst="rect">
            <a:avLst/>
          </a:prstGeom>
          <a:solidFill>
            <a:schemeClr val="bg1"/>
          </a:solidFill>
          <a:ln w="9525" cap="flat" cmpd="sng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ja-JP" altLang="en-US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2" name="Google Shape;60;p14">
            <a:extLst>
              <a:ext uri="{FF2B5EF4-FFF2-40B4-BE49-F238E27FC236}">
                <a16:creationId xmlns:a16="http://schemas.microsoft.com/office/drawing/2014/main" id="{C3C2F2F4-A17B-3812-AA1E-4530D1B932AD}"/>
              </a:ext>
            </a:extLst>
          </p:cNvPr>
          <p:cNvSpPr/>
          <p:nvPr/>
        </p:nvSpPr>
        <p:spPr>
          <a:xfrm>
            <a:off x="6285344" y="5053560"/>
            <a:ext cx="1727740" cy="1332990"/>
          </a:xfrm>
          <a:prstGeom prst="rect">
            <a:avLst/>
          </a:prstGeom>
          <a:solidFill>
            <a:schemeClr val="bg1"/>
          </a:solidFill>
          <a:ln w="9525" cap="flat" cmpd="sng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ja-JP" altLang="en-US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3" name="Google Shape;60;p14">
            <a:extLst>
              <a:ext uri="{FF2B5EF4-FFF2-40B4-BE49-F238E27FC236}">
                <a16:creationId xmlns:a16="http://schemas.microsoft.com/office/drawing/2014/main" id="{5DA12DC8-A5C9-FE0F-8C19-6FC0B5EA7D1F}"/>
              </a:ext>
            </a:extLst>
          </p:cNvPr>
          <p:cNvSpPr/>
          <p:nvPr/>
        </p:nvSpPr>
        <p:spPr>
          <a:xfrm>
            <a:off x="8190344" y="5053560"/>
            <a:ext cx="1727740" cy="1332990"/>
          </a:xfrm>
          <a:prstGeom prst="rect">
            <a:avLst/>
          </a:prstGeom>
          <a:solidFill>
            <a:schemeClr val="bg1"/>
          </a:solidFill>
          <a:ln w="9525" cap="flat" cmpd="sng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ja-JP" altLang="en-US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4" name="Google Shape;60;p14">
            <a:extLst>
              <a:ext uri="{FF2B5EF4-FFF2-40B4-BE49-F238E27FC236}">
                <a16:creationId xmlns:a16="http://schemas.microsoft.com/office/drawing/2014/main" id="{FBCBC48F-533F-4827-7ADE-DBAFD59DFFD8}"/>
              </a:ext>
            </a:extLst>
          </p:cNvPr>
          <p:cNvSpPr/>
          <p:nvPr/>
        </p:nvSpPr>
        <p:spPr>
          <a:xfrm>
            <a:off x="10095344" y="5053560"/>
            <a:ext cx="1727740" cy="1332990"/>
          </a:xfrm>
          <a:prstGeom prst="rect">
            <a:avLst/>
          </a:prstGeom>
          <a:solidFill>
            <a:schemeClr val="bg1"/>
          </a:solidFill>
          <a:ln w="9525" cap="flat" cmpd="sng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ja-JP" altLang="en-US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E4C9F386-C40C-F917-E0DF-C6087447B9A3}"/>
              </a:ext>
            </a:extLst>
          </p:cNvPr>
          <p:cNvSpPr txBox="1"/>
          <p:nvPr/>
        </p:nvSpPr>
        <p:spPr>
          <a:xfrm>
            <a:off x="2475344" y="1387174"/>
            <a:ext cx="1727740" cy="646331"/>
          </a:xfrm>
          <a:prstGeom prst="rect">
            <a:avLst/>
          </a:prstGeom>
          <a:noFill/>
        </p:spPr>
        <p:txBody>
          <a:bodyPr wrap="none" anchor="ctr">
            <a:noAutofit/>
          </a:bodyPr>
          <a:lstStyle/>
          <a:p>
            <a:pPr algn="ctr"/>
            <a:r>
              <a:rPr lang="en-US" altLang="ja-JP" b="1" dirty="0"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Happiness</a:t>
            </a:r>
            <a:br>
              <a:rPr lang="en-US" altLang="ja-JP" b="1" dirty="0"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1400" dirty="0"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幸せな状態</a:t>
            </a:r>
            <a:endParaRPr lang="ja-JP" altLang="en-US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5CD16A6B-5045-5C65-DEB6-06E5A7C983A2}"/>
              </a:ext>
            </a:extLst>
          </p:cNvPr>
          <p:cNvSpPr txBox="1"/>
          <p:nvPr/>
        </p:nvSpPr>
        <p:spPr>
          <a:xfrm>
            <a:off x="4380344" y="1387174"/>
            <a:ext cx="1727740" cy="646331"/>
          </a:xfrm>
          <a:prstGeom prst="rect">
            <a:avLst/>
          </a:prstGeom>
          <a:noFill/>
        </p:spPr>
        <p:txBody>
          <a:bodyPr wrap="none" anchor="ctr">
            <a:noAutofit/>
          </a:bodyPr>
          <a:lstStyle/>
          <a:p>
            <a:pPr algn="ctr"/>
            <a:r>
              <a:rPr lang="en-US" altLang="ja-JP" b="1" dirty="0"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Engagement</a:t>
            </a:r>
            <a:br>
              <a:rPr lang="en-US" altLang="ja-JP" dirty="0"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1400" dirty="0"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気に入っている</a:t>
            </a:r>
            <a:endParaRPr lang="ja-JP" altLang="en-US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196FF6DA-EC46-B842-0D9A-F3889BC73E6E}"/>
              </a:ext>
            </a:extLst>
          </p:cNvPr>
          <p:cNvSpPr txBox="1"/>
          <p:nvPr/>
        </p:nvSpPr>
        <p:spPr>
          <a:xfrm>
            <a:off x="6285344" y="1387174"/>
            <a:ext cx="1727740" cy="646331"/>
          </a:xfrm>
          <a:prstGeom prst="rect">
            <a:avLst/>
          </a:prstGeom>
          <a:noFill/>
        </p:spPr>
        <p:txBody>
          <a:bodyPr wrap="none" anchor="ctr">
            <a:noAutofit/>
          </a:bodyPr>
          <a:lstStyle/>
          <a:p>
            <a:pPr algn="ctr"/>
            <a:r>
              <a:rPr lang="en-US" altLang="ja-JP" b="1" dirty="0"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Adoption</a:t>
            </a:r>
            <a:br>
              <a:rPr lang="en-US" altLang="ja-JP" dirty="0"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1400" dirty="0"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使い始める</a:t>
            </a:r>
            <a:endParaRPr lang="ja-JP" altLang="en-US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272748E6-1975-7105-8302-0CBBA5027025}"/>
              </a:ext>
            </a:extLst>
          </p:cNvPr>
          <p:cNvSpPr txBox="1"/>
          <p:nvPr/>
        </p:nvSpPr>
        <p:spPr>
          <a:xfrm>
            <a:off x="8190344" y="1387174"/>
            <a:ext cx="1727740" cy="646331"/>
          </a:xfrm>
          <a:prstGeom prst="rect">
            <a:avLst/>
          </a:prstGeom>
          <a:noFill/>
        </p:spPr>
        <p:txBody>
          <a:bodyPr wrap="none" anchor="ctr">
            <a:noAutofit/>
          </a:bodyPr>
          <a:lstStyle/>
          <a:p>
            <a:pPr algn="ctr"/>
            <a:r>
              <a:rPr lang="en-US" altLang="ja-JP" b="1" dirty="0"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Retention</a:t>
            </a:r>
            <a:br>
              <a:rPr lang="en-US" altLang="ja-JP" dirty="0"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1400" dirty="0"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使い続ける</a:t>
            </a:r>
            <a:endParaRPr lang="ja-JP" altLang="en-US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F54AC117-02D4-0929-25E4-A96D35B31B5F}"/>
              </a:ext>
            </a:extLst>
          </p:cNvPr>
          <p:cNvSpPr txBox="1"/>
          <p:nvPr/>
        </p:nvSpPr>
        <p:spPr>
          <a:xfrm>
            <a:off x="10095344" y="1387174"/>
            <a:ext cx="1727740" cy="646331"/>
          </a:xfrm>
          <a:prstGeom prst="rect">
            <a:avLst/>
          </a:prstGeom>
          <a:noFill/>
        </p:spPr>
        <p:txBody>
          <a:bodyPr wrap="none" anchor="ctr">
            <a:noAutofit/>
          </a:bodyPr>
          <a:lstStyle/>
          <a:p>
            <a:pPr algn="ctr"/>
            <a:r>
              <a:rPr lang="en-US" altLang="ja-JP" b="1" dirty="0"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Task success</a:t>
            </a:r>
            <a:br>
              <a:rPr lang="en-US" altLang="ja-JP" dirty="0"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en-US" altLang="ja-JP" sz="1400" dirty="0"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1400" dirty="0"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機能が</a:t>
            </a:r>
            <a:r>
              <a:rPr lang="en-US" altLang="ja-JP" sz="1400" dirty="0"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lang="ja-JP" altLang="en-US" sz="1400" dirty="0"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動いている</a:t>
            </a:r>
            <a:endParaRPr lang="ja-JP" altLang="en-US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BE28CB14-2059-33DC-AC6A-FFAC9CF27788}"/>
              </a:ext>
            </a:extLst>
          </p:cNvPr>
          <p:cNvSpPr txBox="1"/>
          <p:nvPr/>
        </p:nvSpPr>
        <p:spPr>
          <a:xfrm>
            <a:off x="6008294" y="71340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ja-JP" b="1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Section2 </a:t>
            </a:r>
            <a:r>
              <a:rPr lang="ja-JP" altLang="en-US" b="1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ステップ</a:t>
            </a:r>
            <a:r>
              <a:rPr lang="en-US" altLang="ja-JP" b="1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2.</a:t>
            </a:r>
            <a:r>
              <a:rPr lang="ja-JP" altLang="en-US" b="1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課題とビジョンを定める</a:t>
            </a:r>
            <a:endParaRPr lang="en-US" altLang="ja-JP" b="1" dirty="0">
              <a:solidFill>
                <a:schemeClr val="accent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960484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8">
            <a:extLst>
              <a:ext uri="{FF2B5EF4-FFF2-40B4-BE49-F238E27FC236}">
                <a16:creationId xmlns:a16="http://schemas.microsoft.com/office/drawing/2014/main" id="{5F09C96D-3CE7-D331-E235-A943D66CC117}"/>
              </a:ext>
            </a:extLst>
          </p:cNvPr>
          <p:cNvSpPr txBox="1">
            <a:spLocks/>
          </p:cNvSpPr>
          <p:nvPr/>
        </p:nvSpPr>
        <p:spPr>
          <a:xfrm>
            <a:off x="838200" y="471450"/>
            <a:ext cx="10515600" cy="65560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ja-JP" sz="3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Crazy 8’s</a:t>
            </a:r>
            <a:endParaRPr lang="ja-JP" altLang="en-US" sz="3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Google Shape;60;p14">
            <a:extLst>
              <a:ext uri="{FF2B5EF4-FFF2-40B4-BE49-F238E27FC236}">
                <a16:creationId xmlns:a16="http://schemas.microsoft.com/office/drawing/2014/main" id="{770675F5-21E3-27A3-4079-B15CE01B0756}"/>
              </a:ext>
            </a:extLst>
          </p:cNvPr>
          <p:cNvSpPr/>
          <p:nvPr/>
        </p:nvSpPr>
        <p:spPr>
          <a:xfrm>
            <a:off x="905933" y="1498600"/>
            <a:ext cx="2494133" cy="2280152"/>
          </a:xfrm>
          <a:prstGeom prst="rect">
            <a:avLst/>
          </a:prstGeom>
          <a:solidFill>
            <a:schemeClr val="bg1"/>
          </a:solidFill>
          <a:ln w="9525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ja-JP" altLang="en-US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Google Shape;60;p14">
            <a:extLst>
              <a:ext uri="{FF2B5EF4-FFF2-40B4-BE49-F238E27FC236}">
                <a16:creationId xmlns:a16="http://schemas.microsoft.com/office/drawing/2014/main" id="{05FE1ED5-91E5-E061-E2EC-8E6750FA8054}"/>
              </a:ext>
            </a:extLst>
          </p:cNvPr>
          <p:cNvSpPr/>
          <p:nvPr/>
        </p:nvSpPr>
        <p:spPr>
          <a:xfrm>
            <a:off x="3655955" y="1498600"/>
            <a:ext cx="2494133" cy="2280152"/>
          </a:xfrm>
          <a:prstGeom prst="rect">
            <a:avLst/>
          </a:prstGeom>
          <a:solidFill>
            <a:schemeClr val="bg1"/>
          </a:solidFill>
          <a:ln w="9525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ja-JP" altLang="en-US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Google Shape;60;p14">
            <a:extLst>
              <a:ext uri="{FF2B5EF4-FFF2-40B4-BE49-F238E27FC236}">
                <a16:creationId xmlns:a16="http://schemas.microsoft.com/office/drawing/2014/main" id="{F47C1448-A6BC-0E67-DF01-460757D3592B}"/>
              </a:ext>
            </a:extLst>
          </p:cNvPr>
          <p:cNvSpPr/>
          <p:nvPr/>
        </p:nvSpPr>
        <p:spPr>
          <a:xfrm>
            <a:off x="6405978" y="1498600"/>
            <a:ext cx="2494133" cy="2280152"/>
          </a:xfrm>
          <a:prstGeom prst="rect">
            <a:avLst/>
          </a:prstGeom>
          <a:solidFill>
            <a:schemeClr val="bg1"/>
          </a:solidFill>
          <a:ln w="9525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ja-JP" altLang="en-US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Google Shape;60;p14">
            <a:extLst>
              <a:ext uri="{FF2B5EF4-FFF2-40B4-BE49-F238E27FC236}">
                <a16:creationId xmlns:a16="http://schemas.microsoft.com/office/drawing/2014/main" id="{1AC2F852-7187-BC1E-63C7-F2A6738BF7E0}"/>
              </a:ext>
            </a:extLst>
          </p:cNvPr>
          <p:cNvSpPr/>
          <p:nvPr/>
        </p:nvSpPr>
        <p:spPr>
          <a:xfrm>
            <a:off x="9156000" y="1498600"/>
            <a:ext cx="2494133" cy="2280152"/>
          </a:xfrm>
          <a:prstGeom prst="rect">
            <a:avLst/>
          </a:prstGeom>
          <a:solidFill>
            <a:schemeClr val="bg1"/>
          </a:solidFill>
          <a:ln w="9525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ja-JP" altLang="en-US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5" name="Google Shape;60;p14">
            <a:extLst>
              <a:ext uri="{FF2B5EF4-FFF2-40B4-BE49-F238E27FC236}">
                <a16:creationId xmlns:a16="http://schemas.microsoft.com/office/drawing/2014/main" id="{B5F4B89D-B4FF-3202-37D1-BA96B7CF0E72}"/>
              </a:ext>
            </a:extLst>
          </p:cNvPr>
          <p:cNvSpPr/>
          <p:nvPr/>
        </p:nvSpPr>
        <p:spPr>
          <a:xfrm>
            <a:off x="905933" y="4019048"/>
            <a:ext cx="2494133" cy="2280152"/>
          </a:xfrm>
          <a:prstGeom prst="rect">
            <a:avLst/>
          </a:prstGeom>
          <a:solidFill>
            <a:schemeClr val="bg1"/>
          </a:solidFill>
          <a:ln w="9525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ja-JP" altLang="en-US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1" name="Google Shape;60;p14">
            <a:extLst>
              <a:ext uri="{FF2B5EF4-FFF2-40B4-BE49-F238E27FC236}">
                <a16:creationId xmlns:a16="http://schemas.microsoft.com/office/drawing/2014/main" id="{1BDFE09F-2798-9B8B-BDEF-9CCF5A862F99}"/>
              </a:ext>
            </a:extLst>
          </p:cNvPr>
          <p:cNvSpPr/>
          <p:nvPr/>
        </p:nvSpPr>
        <p:spPr>
          <a:xfrm>
            <a:off x="3655955" y="4019048"/>
            <a:ext cx="2494133" cy="2280152"/>
          </a:xfrm>
          <a:prstGeom prst="rect">
            <a:avLst/>
          </a:prstGeom>
          <a:solidFill>
            <a:schemeClr val="bg1"/>
          </a:solidFill>
          <a:ln w="9525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ja-JP" altLang="en-US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2" name="Google Shape;60;p14">
            <a:extLst>
              <a:ext uri="{FF2B5EF4-FFF2-40B4-BE49-F238E27FC236}">
                <a16:creationId xmlns:a16="http://schemas.microsoft.com/office/drawing/2014/main" id="{AFF3AC2F-BC3B-DEEB-170C-CA0E488D71C7}"/>
              </a:ext>
            </a:extLst>
          </p:cNvPr>
          <p:cNvSpPr/>
          <p:nvPr/>
        </p:nvSpPr>
        <p:spPr>
          <a:xfrm>
            <a:off x="6405978" y="4019048"/>
            <a:ext cx="2494133" cy="2280152"/>
          </a:xfrm>
          <a:prstGeom prst="rect">
            <a:avLst/>
          </a:prstGeom>
          <a:solidFill>
            <a:schemeClr val="bg1"/>
          </a:solidFill>
          <a:ln w="9525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ja-JP" altLang="en-US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3" name="Google Shape;60;p14">
            <a:extLst>
              <a:ext uri="{FF2B5EF4-FFF2-40B4-BE49-F238E27FC236}">
                <a16:creationId xmlns:a16="http://schemas.microsoft.com/office/drawing/2014/main" id="{005217B3-EF23-D7AC-CEFE-3B00285C0260}"/>
              </a:ext>
            </a:extLst>
          </p:cNvPr>
          <p:cNvSpPr/>
          <p:nvPr/>
        </p:nvSpPr>
        <p:spPr>
          <a:xfrm>
            <a:off x="9156000" y="4019048"/>
            <a:ext cx="2494133" cy="2280152"/>
          </a:xfrm>
          <a:prstGeom prst="rect">
            <a:avLst/>
          </a:prstGeom>
          <a:solidFill>
            <a:schemeClr val="bg1"/>
          </a:solidFill>
          <a:ln w="9525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ja-JP" altLang="en-US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1F4728B7-8078-630F-C1CD-F7B146E05ECE}"/>
              </a:ext>
            </a:extLst>
          </p:cNvPr>
          <p:cNvSpPr txBox="1"/>
          <p:nvPr/>
        </p:nvSpPr>
        <p:spPr>
          <a:xfrm>
            <a:off x="6008294" y="71340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ja-JP" b="1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Section2 </a:t>
            </a:r>
            <a:r>
              <a:rPr lang="ja-JP" altLang="en-US" b="1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ステップ</a:t>
            </a:r>
            <a:r>
              <a:rPr lang="en-US" altLang="ja-JP" b="1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3.</a:t>
            </a:r>
            <a:r>
              <a:rPr lang="ja-JP" altLang="en-US" b="1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アイデアを洗い出す</a:t>
            </a:r>
            <a:endParaRPr lang="en-US" altLang="ja-JP" b="1" dirty="0">
              <a:solidFill>
                <a:schemeClr val="accent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26307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8">
            <a:extLst>
              <a:ext uri="{FF2B5EF4-FFF2-40B4-BE49-F238E27FC236}">
                <a16:creationId xmlns:a16="http://schemas.microsoft.com/office/drawing/2014/main" id="{5F09C96D-3CE7-D331-E235-A943D66CC117}"/>
              </a:ext>
            </a:extLst>
          </p:cNvPr>
          <p:cNvSpPr txBox="1">
            <a:spLocks/>
          </p:cNvSpPr>
          <p:nvPr/>
        </p:nvSpPr>
        <p:spPr>
          <a:xfrm>
            <a:off x="838200" y="471450"/>
            <a:ext cx="10515600" cy="65560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ja-JP" sz="3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User Journey Map2</a:t>
            </a:r>
            <a:endParaRPr lang="ja-JP" altLang="en-US" sz="3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5" name="Picture 2" descr="フォーマルな男性のイラスト（シャツ）">
            <a:extLst>
              <a:ext uri="{FF2B5EF4-FFF2-40B4-BE49-F238E27FC236}">
                <a16:creationId xmlns:a16="http://schemas.microsoft.com/office/drawing/2014/main" id="{7C1D191F-A4E4-8D11-B3BB-E4AAA007C8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028922"/>
            <a:ext cx="2660073" cy="26600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Google Shape;60;p14">
            <a:extLst>
              <a:ext uri="{FF2B5EF4-FFF2-40B4-BE49-F238E27FC236}">
                <a16:creationId xmlns:a16="http://schemas.microsoft.com/office/drawing/2014/main" id="{93577366-030B-4CD2-F4C1-5CE6EE2F0734}"/>
              </a:ext>
            </a:extLst>
          </p:cNvPr>
          <p:cNvSpPr/>
          <p:nvPr/>
        </p:nvSpPr>
        <p:spPr>
          <a:xfrm>
            <a:off x="1014989" y="4592674"/>
            <a:ext cx="2294519" cy="1111243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59595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この人は誰？</a:t>
            </a:r>
            <a:r>
              <a:rPr lang="ja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:</a:t>
            </a:r>
            <a:endParaRPr lang="ja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" name="Google Shape;60;p14">
            <a:extLst>
              <a:ext uri="{FF2B5EF4-FFF2-40B4-BE49-F238E27FC236}">
                <a16:creationId xmlns:a16="http://schemas.microsoft.com/office/drawing/2014/main" id="{7A6CBCEA-BC95-7F82-E158-1B6DD154A8E4}"/>
              </a:ext>
            </a:extLst>
          </p:cNvPr>
          <p:cNvSpPr/>
          <p:nvPr/>
        </p:nvSpPr>
        <p:spPr>
          <a:xfrm>
            <a:off x="3947143" y="2247715"/>
            <a:ext cx="2309724" cy="1282886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59595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いま何と言っている？</a:t>
            </a:r>
            <a:endParaRPr lang="en-US" altLang="ja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ja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課題を抱えた状態</a:t>
            </a:r>
            <a:r>
              <a:rPr lang="en-US" altLang="ja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endParaRPr lang="ja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" name="Google Shape;60;p14">
            <a:extLst>
              <a:ext uri="{FF2B5EF4-FFF2-40B4-BE49-F238E27FC236}">
                <a16:creationId xmlns:a16="http://schemas.microsoft.com/office/drawing/2014/main" id="{5020ABF8-606A-FAD7-8913-DE48839A08C2}"/>
              </a:ext>
            </a:extLst>
          </p:cNvPr>
          <p:cNvSpPr/>
          <p:nvPr/>
        </p:nvSpPr>
        <p:spPr>
          <a:xfrm>
            <a:off x="9226835" y="2247715"/>
            <a:ext cx="2309724" cy="1282886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59595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何と言ってほしい？</a:t>
            </a:r>
            <a:endParaRPr lang="en-US" altLang="ja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ja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課題が解決した状態</a:t>
            </a:r>
            <a:r>
              <a:rPr lang="en-US" altLang="ja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endParaRPr lang="ja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" name="矢印: 右 10">
            <a:extLst>
              <a:ext uri="{FF2B5EF4-FFF2-40B4-BE49-F238E27FC236}">
                <a16:creationId xmlns:a16="http://schemas.microsoft.com/office/drawing/2014/main" id="{57A47F5F-36C2-0978-6314-BC83065678C3}"/>
              </a:ext>
            </a:extLst>
          </p:cNvPr>
          <p:cNvSpPr/>
          <p:nvPr/>
        </p:nvSpPr>
        <p:spPr>
          <a:xfrm>
            <a:off x="6468241" y="2760134"/>
            <a:ext cx="2624667" cy="279400"/>
          </a:xfrm>
          <a:prstGeom prst="rightArrow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Google Shape;60;p14">
            <a:extLst>
              <a:ext uri="{FF2B5EF4-FFF2-40B4-BE49-F238E27FC236}">
                <a16:creationId xmlns:a16="http://schemas.microsoft.com/office/drawing/2014/main" id="{F7586591-2DAF-3A82-407B-12BF59A9EF8D}"/>
              </a:ext>
            </a:extLst>
          </p:cNvPr>
          <p:cNvSpPr/>
          <p:nvPr/>
        </p:nvSpPr>
        <p:spPr>
          <a:xfrm>
            <a:off x="5633358" y="4148668"/>
            <a:ext cx="4294431" cy="1555250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59595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何を提供する？</a:t>
            </a:r>
            <a:endParaRPr lang="en-US" altLang="ja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" name="矢印: 右 12">
            <a:extLst>
              <a:ext uri="{FF2B5EF4-FFF2-40B4-BE49-F238E27FC236}">
                <a16:creationId xmlns:a16="http://schemas.microsoft.com/office/drawing/2014/main" id="{C7911D22-B860-8AD8-4018-11C5E4686A1E}"/>
              </a:ext>
            </a:extLst>
          </p:cNvPr>
          <p:cNvSpPr/>
          <p:nvPr/>
        </p:nvSpPr>
        <p:spPr>
          <a:xfrm rot="16200000">
            <a:off x="7445024" y="3176970"/>
            <a:ext cx="671100" cy="707261"/>
          </a:xfrm>
          <a:prstGeom prst="rightArrow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8E1E68A9-4A9A-8E4E-4DF3-F17313F01512}"/>
              </a:ext>
            </a:extLst>
          </p:cNvPr>
          <p:cNvSpPr txBox="1"/>
          <p:nvPr/>
        </p:nvSpPr>
        <p:spPr>
          <a:xfrm>
            <a:off x="6008294" y="71340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ja-JP" b="1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Section3 </a:t>
            </a:r>
            <a:r>
              <a:rPr lang="ja-JP" altLang="en-US" b="1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プロダクトの特徴を見極める</a:t>
            </a:r>
            <a:endParaRPr lang="en-US" altLang="ja-JP" b="1" dirty="0">
              <a:solidFill>
                <a:schemeClr val="accent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576401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ユーザー定義 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6DA9CA"/>
      </a:accent1>
      <a:accent2>
        <a:srgbClr val="DD615A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301</Words>
  <Application>Microsoft Office PowerPoint</Application>
  <PresentationFormat>ワイド画面</PresentationFormat>
  <Paragraphs>72</Paragraphs>
  <Slides>10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5" baseType="lpstr">
      <vt:lpstr>Meiryo UI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Minowa Asahi</dc:creator>
  <cp:lastModifiedBy>Minowa Asahi</cp:lastModifiedBy>
  <cp:revision>16</cp:revision>
  <dcterms:created xsi:type="dcterms:W3CDTF">2022-08-15T05:37:40Z</dcterms:created>
  <dcterms:modified xsi:type="dcterms:W3CDTF">2022-08-15T06:18:41Z</dcterms:modified>
</cp:coreProperties>
</file>