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"/>
  </p:notesMasterIdLst>
  <p:sldIdLst>
    <p:sldId id="256" r:id="rId2"/>
    <p:sldId id="261" r:id="rId3"/>
    <p:sldId id="281" r:id="rId4"/>
    <p:sldId id="280" r:id="rId5"/>
    <p:sldId id="276" r:id="rId6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6" autoAdjust="0"/>
    <p:restoredTop sz="94660"/>
  </p:normalViewPr>
  <p:slideViewPr>
    <p:cSldViewPr snapToGrid="0">
      <p:cViewPr varScale="1">
        <p:scale>
          <a:sx n="84" d="100"/>
          <a:sy n="84" d="100"/>
        </p:scale>
        <p:origin x="63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775D0C-A967-4C61-9FFB-F50BDB884EAD}" type="datetimeFigureOut">
              <a:rPr kumimoji="1" lang="ja-JP" altLang="en-US" smtClean="0"/>
              <a:t>2020/4/10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3A94A7-B9CB-41F1-9DE2-7EDC117704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36264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9F4663E-D228-4CDB-B996-A324A85DCD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5400" b="1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81C19B1-F004-4846-A4DF-4E5B08315C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ED68DF4-B683-4B7F-8B25-362CB899C6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BE196-82B2-4CE1-8222-04F13EF1B4D7}" type="datetime1">
              <a:rPr kumimoji="1" lang="ja-JP" altLang="en-US" smtClean="0"/>
              <a:t>2020/4/10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DB70B3A-53F3-4872-BDE6-A64E0D85F5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F198880-AF29-4FA2-B44F-D76B4EF26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02650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300D3FE-8EAA-494A-BB29-971F90642B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62708B55-847C-4A81-B9FB-BEE687B3337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B2397C8-BA42-4C62-B515-5D3460B67B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CA1AFCF-A28C-4BAD-87F2-C49472BCDB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DAED-4B63-4EE3-95E6-0327F2978D7C}" type="datetime1">
              <a:rPr kumimoji="1" lang="ja-JP" altLang="en-US" smtClean="0"/>
              <a:t>2020/4/10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0C3A2B7-0CD4-4136-AA5C-CB5B632112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581AC1E-6CC3-40D8-AE2F-0EF3AAC4CE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5157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0F0059D-F828-494A-A0FE-A546A0494F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8B58C2B-688A-46FC-ACEA-278598AF12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957C3EC-D72B-452D-BB2C-4BEC02B660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50635-2F0D-4502-ADDD-E5EF9A49F9D3}" type="datetime1">
              <a:rPr kumimoji="1" lang="ja-JP" altLang="en-US" smtClean="0"/>
              <a:t>2020/4/10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DFC2D2D-E5C2-40B7-B3CE-B99E975B23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0D0486C-1993-48AA-85AD-E256D6776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40123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FBC3716F-26C1-4BC6-A26F-1819403E7FB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2CC6946-5FB1-4294-AEFD-6356CFD14A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52AE6AB-AF69-448C-B1B6-35ADFAA0AC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B283E-6463-45BE-B115-A5BB6CB72995}" type="datetime1">
              <a:rPr kumimoji="1" lang="ja-JP" altLang="en-US" smtClean="0"/>
              <a:t>2020/4/10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284BEF4-3E4D-45EB-9885-58BDA8AC94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C05A253-B194-4C4D-8607-8BE3849A6D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2786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447EA78-8374-4C2F-AACD-A2A87CB585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6172" y="194740"/>
            <a:ext cx="11605591" cy="640147"/>
          </a:xfrm>
        </p:spPr>
        <p:txBody>
          <a:bodyPr>
            <a:normAutofit/>
          </a:bodyPr>
          <a:lstStyle>
            <a:lvl1pPr>
              <a:defRPr sz="2800" b="1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3D1E66EE-0D4C-4BE2-92B8-0C40A71259C8}"/>
              </a:ext>
            </a:extLst>
          </p:cNvPr>
          <p:cNvCxnSpPr/>
          <p:nvPr userDrawn="1"/>
        </p:nvCxnSpPr>
        <p:spPr>
          <a:xfrm>
            <a:off x="0" y="840567"/>
            <a:ext cx="121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テキスト プレースホルダー 13">
            <a:extLst>
              <a:ext uri="{FF2B5EF4-FFF2-40B4-BE49-F238E27FC236}">
                <a16:creationId xmlns:a16="http://schemas.microsoft.com/office/drawing/2014/main" id="{E0E62C80-F426-4DEF-89F0-D09E197B957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36538" y="942117"/>
            <a:ext cx="11605225" cy="347128"/>
          </a:xfrm>
        </p:spPr>
        <p:txBody>
          <a:bodyPr>
            <a:noAutofit/>
          </a:bodyPr>
          <a:lstStyle>
            <a:lvl1pPr marL="0" indent="0">
              <a:buNone/>
              <a:defRPr sz="16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 marL="457200" indent="0">
              <a:buNone/>
              <a:defRPr sz="1600">
                <a:latin typeface="Meiryo UI" panose="020B0604030504040204" pitchFamily="50" charset="-128"/>
                <a:ea typeface="Meiryo UI" panose="020B0604030504040204" pitchFamily="50" charset="-128"/>
              </a:defRPr>
            </a:lvl2pPr>
            <a:lvl3pPr>
              <a:defRPr sz="1600">
                <a:latin typeface="Meiryo UI" panose="020B0604030504040204" pitchFamily="50" charset="-128"/>
                <a:ea typeface="Meiryo UI" panose="020B0604030504040204" pitchFamily="50" charset="-128"/>
              </a:defRPr>
            </a:lvl3pPr>
            <a:lvl4pPr>
              <a:defRPr sz="1600">
                <a:latin typeface="Meiryo UI" panose="020B0604030504040204" pitchFamily="50" charset="-128"/>
                <a:ea typeface="Meiryo UI" panose="020B0604030504040204" pitchFamily="50" charset="-128"/>
              </a:defRPr>
            </a:lvl4pPr>
            <a:lvl5pPr>
              <a:defRPr sz="1600">
                <a:latin typeface="Meiryo UI" panose="020B0604030504040204" pitchFamily="50" charset="-128"/>
                <a:ea typeface="Meiryo UI" panose="020B0604030504040204" pitchFamily="50" charset="-128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15" name="日付プレースホルダー 14">
            <a:extLst>
              <a:ext uri="{FF2B5EF4-FFF2-40B4-BE49-F238E27FC236}">
                <a16:creationId xmlns:a16="http://schemas.microsoft.com/office/drawing/2014/main" id="{6062CF40-354C-4957-848D-B809CF3FAA11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A1D8EE3-A361-4068-AD85-3AEF4D15B310}" type="datetime1">
              <a:rPr kumimoji="1" lang="ja-JP" altLang="en-US" smtClean="0"/>
              <a:t>2020/4/10</a:t>
            </a:fld>
            <a:endParaRPr kumimoji="1" lang="ja-JP" altLang="en-US"/>
          </a:p>
        </p:txBody>
      </p:sp>
      <p:sp>
        <p:nvSpPr>
          <p:cNvPr id="16" name="フッター プレースホルダー 15">
            <a:extLst>
              <a:ext uri="{FF2B5EF4-FFF2-40B4-BE49-F238E27FC236}">
                <a16:creationId xmlns:a16="http://schemas.microsoft.com/office/drawing/2014/main" id="{6784CA0D-1870-4FCC-BD06-D6C11DFD66C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7" name="スライド番号プレースホルダー 16">
            <a:extLst>
              <a:ext uri="{FF2B5EF4-FFF2-40B4-BE49-F238E27FC236}">
                <a16:creationId xmlns:a16="http://schemas.microsoft.com/office/drawing/2014/main" id="{FAB8EC6B-14E9-4E9F-9B41-A08E4745834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7771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0287812-BAE8-41E5-948B-990752B01B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31D4800-1894-47D1-8126-16D938F6BC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1E1EB11-0FF3-467D-A19F-07C1BF3395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52819-8F0D-4F7F-B6B1-E3874DC63131}" type="datetime1">
              <a:rPr kumimoji="1" lang="ja-JP" altLang="en-US" smtClean="0"/>
              <a:t>2020/4/10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3AA48D9-1705-4510-BCB7-F01A975C21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500DFE3-FEB2-40AB-A628-000710F48F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8921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B48D64A-6A5B-4227-BDBA-F74A28A4F7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2C9699C-DDA3-4E0B-A7E7-EC10BA42CE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4E1822D-E5DF-4E90-BA09-3D278C8C39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156C2-771E-45FB-BC43-2B1F694FADCE}" type="datetime1">
              <a:rPr kumimoji="1" lang="ja-JP" altLang="en-US" smtClean="0"/>
              <a:t>2020/4/10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5B729E7-C735-4F03-9B4C-51E021FDA6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49B9621-6118-4076-AF51-B889399C2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3803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228B1DC-129E-4F6D-A1AF-E716ADB673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9DFEBBC-853D-49D2-967F-345BB221EA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99D0E71-BF80-4298-8A46-2EBB78E1A8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CCCFE81-8326-4451-AFFF-B5631321A9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365AE-E4EE-4795-8DFE-CF8937DF1A76}" type="datetime1">
              <a:rPr kumimoji="1" lang="ja-JP" altLang="en-US" smtClean="0"/>
              <a:t>2020/4/10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440236A-B131-4428-B5CC-553D5EE8A6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733D056-6272-4A99-86EB-56C8BFC475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3783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B9EEC85-756C-4A42-B93A-DF350B720E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91D872C-C08E-4E5D-B0F3-51B9034C3A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385F73A-247A-4B53-8167-4A5A9FF498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40150E77-8D85-46A9-A5C2-D0F3ABFF12F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87E6FAD5-5489-4B47-9F09-C8C0F122DB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C0D1B5CF-2E9C-49B0-846E-C128323765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04091-7758-4D12-AB62-C2EE870CAD7D}" type="datetime1">
              <a:rPr kumimoji="1" lang="ja-JP" altLang="en-US" smtClean="0"/>
              <a:t>2020/4/10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5B473B98-D2D1-426B-AF4B-4C2B4739D4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AAFAA3D4-B971-45F0-B957-947FD03F6D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9866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C519895-DF63-493F-A676-63CC6875F5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4C2533F8-D2C5-4800-9230-42DDD172EB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A5973-FF9B-467B-8C6A-FD32F556FD74}" type="datetime1">
              <a:rPr kumimoji="1" lang="ja-JP" altLang="en-US" smtClean="0"/>
              <a:t>2020/4/10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C876A5E-9170-4BB8-A9F2-A46751F85F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F694974-33A2-4F09-9ACD-8652E94D3F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1594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565EED2-5073-4B8B-913D-8DD343E608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23CD2-E7B8-4C72-BA56-DD40317E7B31}" type="datetime1">
              <a:rPr kumimoji="1" lang="ja-JP" altLang="en-US" smtClean="0"/>
              <a:t>2020/4/10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CD8D46A3-06E7-4D89-90DD-C12EDCEB8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21065F3-7F60-450F-93EC-76BB34A47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96343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F93265E-BFEB-44FE-886E-67ACBCC33C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A058A38-1B2F-43BD-96DF-C17485B39E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54649C3-F9F1-47D8-9BC0-1BDE0D3CF1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D156F69-4209-452E-94A4-FAAF7C74E9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46F2C-BAFB-4F71-A264-358EEB8E380A}" type="datetime1">
              <a:rPr kumimoji="1" lang="ja-JP" altLang="en-US" smtClean="0"/>
              <a:t>2020/4/10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B09F465-0E41-4477-A946-5B3747E6E2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D427749-8BCB-4876-9D44-3AB8B786C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3779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AFC3F237-3A27-46B1-85DC-EF03820CCA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FB334F6-B96F-4C01-920A-28F5A05D71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4396828-A6A1-4970-A0EA-00AB6C91DB7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596D3A-7AEC-45ED-9D2A-9691A02C91E2}" type="datetime1">
              <a:rPr kumimoji="1" lang="ja-JP" altLang="en-US" smtClean="0"/>
              <a:t>2020/4/10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B7B9A8A-B480-4365-8DE2-7FFFFD8FE6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2FB97BA-ED52-4AF9-BD13-415D473D95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6881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3ECC9A-B3A5-431C-A95F-B1C638B43E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3880" y="1860422"/>
            <a:ext cx="11064240" cy="2387600"/>
          </a:xfrm>
        </p:spPr>
        <p:txBody>
          <a:bodyPr>
            <a:normAutofit/>
          </a:bodyPr>
          <a:lstStyle/>
          <a:p>
            <a:r>
              <a:rPr kumimoji="1" lang="ja-JP" altLang="en-US" sz="4800" b="1" dirty="0"/>
              <a:t>新</a:t>
            </a:r>
            <a:r>
              <a:rPr kumimoji="1" lang="en-US" altLang="ja-JP" sz="4800" b="1" dirty="0"/>
              <a:t>CRM</a:t>
            </a:r>
            <a:r>
              <a:rPr kumimoji="1" lang="ja-JP" altLang="en-US" sz="4800" b="1" dirty="0"/>
              <a:t>システム構築プロジェクト</a:t>
            </a:r>
            <a:br>
              <a:rPr kumimoji="1" lang="en-US" altLang="ja-JP" sz="4800" b="1" dirty="0"/>
            </a:br>
            <a:br>
              <a:rPr kumimoji="1" lang="en-US" altLang="ja-JP" sz="4800" b="1" dirty="0"/>
            </a:br>
            <a:r>
              <a:rPr kumimoji="1" lang="en-US" altLang="ja-JP" sz="4800" b="1" dirty="0"/>
              <a:t>- </a:t>
            </a:r>
            <a:r>
              <a:rPr lang="ja-JP" altLang="en-US" sz="4800" dirty="0"/>
              <a:t>移行計画書</a:t>
            </a:r>
            <a:r>
              <a:rPr kumimoji="1" lang="ja-JP" altLang="en-US" sz="4800" b="1" dirty="0"/>
              <a:t> </a:t>
            </a:r>
            <a:r>
              <a:rPr kumimoji="1" lang="en-US" altLang="ja-JP" sz="4800" b="1" dirty="0"/>
              <a:t>-</a:t>
            </a:r>
            <a:endParaRPr kumimoji="1" lang="ja-JP" altLang="en-US" sz="4800" b="1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F75AA85-FAF2-4FDB-BBEC-D5D699B251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340097"/>
            <a:ext cx="9144000" cy="504243"/>
          </a:xfrm>
        </p:spPr>
        <p:txBody>
          <a:bodyPr/>
          <a:lstStyle/>
          <a:p>
            <a:r>
              <a:rPr lang="en-US" altLang="ja-JP" dirty="0"/>
              <a:t>YYYY/MM/DD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588205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CBAF07-776C-425D-BDBC-E4A7CD7B8B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移行方針の概要</a:t>
            </a:r>
            <a:endParaRPr kumimoji="1" lang="ja-JP" altLang="en-US" dirty="0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11324D1-A84E-40DD-8DFC-1708233FC2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ja-JP" altLang="en-US" dirty="0"/>
              <a:t>業務・システム・データの観点で、移行方針を検討。</a:t>
            </a:r>
          </a:p>
        </p:txBody>
      </p:sp>
      <p:sp>
        <p:nvSpPr>
          <p:cNvPr id="69" name="スライド番号プレースホルダー 3">
            <a:extLst>
              <a:ext uri="{FF2B5EF4-FFF2-40B4-BE49-F238E27FC236}">
                <a16:creationId xmlns:a16="http://schemas.microsoft.com/office/drawing/2014/main" id="{D5F05CCD-E4B9-4B13-B511-1C8E3E8DF12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8644054" y="6356350"/>
            <a:ext cx="2743200" cy="365125"/>
          </a:xfrm>
        </p:spPr>
        <p:txBody>
          <a:bodyPr/>
          <a:lstStyle/>
          <a:p>
            <a:fld id="{3AD8598D-22CD-44E5-98EC-28450D30D792}" type="slidenum">
              <a:rPr kumimoji="1" lang="ja-JP" altLang="en-US" smtClean="0"/>
              <a:t>2</a:t>
            </a:fld>
            <a:endParaRPr kumimoji="1" lang="ja-JP" altLang="en-US" dirty="0"/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1854128F-774D-4C57-BAEF-D408EE4F4A1D}"/>
              </a:ext>
            </a:extLst>
          </p:cNvPr>
          <p:cNvSpPr/>
          <p:nvPr/>
        </p:nvSpPr>
        <p:spPr>
          <a:xfrm>
            <a:off x="1965108" y="2011516"/>
            <a:ext cx="1516428" cy="108145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業務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5A0C2240-17E9-4669-B71A-AE0B7E60766C}"/>
              </a:ext>
            </a:extLst>
          </p:cNvPr>
          <p:cNvSpPr/>
          <p:nvPr/>
        </p:nvSpPr>
        <p:spPr>
          <a:xfrm>
            <a:off x="1965108" y="3305268"/>
            <a:ext cx="1516428" cy="108145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システム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3CC46BE2-4AA7-468D-B6EC-50391F1C710D}"/>
              </a:ext>
            </a:extLst>
          </p:cNvPr>
          <p:cNvSpPr/>
          <p:nvPr/>
        </p:nvSpPr>
        <p:spPr>
          <a:xfrm>
            <a:off x="1965108" y="4599020"/>
            <a:ext cx="1516428" cy="108145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データ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654CCCA8-B294-4010-8548-4044402671FF}"/>
              </a:ext>
            </a:extLst>
          </p:cNvPr>
          <p:cNvSpPr/>
          <p:nvPr/>
        </p:nvSpPr>
        <p:spPr>
          <a:xfrm>
            <a:off x="3840686" y="2045605"/>
            <a:ext cx="6558483" cy="10132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80975" indent="-180975">
              <a:buFont typeface="Arial" panose="020B0604020202020204" pitchFamily="34" charset="0"/>
              <a:buChar char="•"/>
            </a:pPr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新システムリリース日より、新業務プロセスの運用を開始</a:t>
            </a:r>
            <a:endParaRPr lang="en-US" altLang="ja-JP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旧</a:t>
            </a:r>
            <a:r>
              <a:rPr lang="en-US" altLang="ja-JP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Web</a:t>
            </a:r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フォームから送信された問い合わせのうち、未割り当てのものにすべて担当を割り振った上で、新業務に移行する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DBB91A80-EE8D-4E77-AF56-1E1276BAA30D}"/>
              </a:ext>
            </a:extLst>
          </p:cNvPr>
          <p:cNvSpPr/>
          <p:nvPr/>
        </p:nvSpPr>
        <p:spPr>
          <a:xfrm>
            <a:off x="3840686" y="3325161"/>
            <a:ext cx="6558483" cy="10132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80975" indent="-180975">
              <a:buFont typeface="Arial" panose="020B0604020202020204" pitchFamily="34" charset="0"/>
              <a:buChar char="•"/>
            </a:pPr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発注システム・在庫管理システムについては、リリース日以前に</a:t>
            </a:r>
            <a:r>
              <a:rPr lang="en-US" altLang="ja-JP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API</a:t>
            </a:r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を公開し、いつでも接続可能な状態としておく</a:t>
            </a:r>
            <a:endParaRPr lang="en-US" altLang="ja-JP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リリース当日に</a:t>
            </a:r>
            <a:r>
              <a:rPr lang="en-US" altLang="ja-JP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Web</a:t>
            </a:r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サイトに新</a:t>
            </a:r>
            <a:r>
              <a:rPr lang="en-US" altLang="ja-JP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CRM</a:t>
            </a:r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用の問い合わせフォームを公開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44222756-AE99-43A9-9014-ED33388EEEC1}"/>
              </a:ext>
            </a:extLst>
          </p:cNvPr>
          <p:cNvSpPr/>
          <p:nvPr/>
        </p:nvSpPr>
        <p:spPr>
          <a:xfrm>
            <a:off x="3840686" y="4633109"/>
            <a:ext cx="6558483" cy="10132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80975" indent="-180975">
              <a:buFont typeface="Arial" panose="020B0604020202020204" pitchFamily="34" charset="0"/>
              <a:buChar char="•"/>
            </a:pPr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マスタデータをシステム管理側で移行し、トランザクションデータは営業担当者が自案件を手でシステム投入する</a:t>
            </a:r>
            <a:r>
              <a:rPr lang="en-US" altLang="ja-JP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</a:t>
            </a:r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次頁</a:t>
            </a:r>
            <a:r>
              <a:rPr lang="en-US" altLang="ja-JP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endParaRPr lang="ja-JP" altLang="en-US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635579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CBAF07-776C-425D-BDBC-E4A7CD7B8B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移行対象データ一覧</a:t>
            </a:r>
            <a:endParaRPr kumimoji="1" lang="ja-JP" altLang="en-US" dirty="0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11324D1-A84E-40DD-8DFC-1708233FC2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ja-JP" altLang="en-US" dirty="0"/>
              <a:t>マスタデータを移行し、トランザクションデータは進行中の案件だけを営業担当者が手作業で投入する方針。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A4C43C6F-8F6E-4849-AD27-02FEA43682F0}"/>
              </a:ext>
            </a:extLst>
          </p:cNvPr>
          <p:cNvSpPr/>
          <p:nvPr/>
        </p:nvSpPr>
        <p:spPr>
          <a:xfrm>
            <a:off x="1141579" y="2121783"/>
            <a:ext cx="1766325" cy="70425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ユーザ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C59A686B-2BFD-4E98-AEFE-928A4087C2A0}"/>
              </a:ext>
            </a:extLst>
          </p:cNvPr>
          <p:cNvSpPr/>
          <p:nvPr/>
        </p:nvSpPr>
        <p:spPr>
          <a:xfrm>
            <a:off x="1141579" y="2952412"/>
            <a:ext cx="1766325" cy="70425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製品マスタ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FE31E5C8-33BF-49BF-B78F-3AE231C3C468}"/>
              </a:ext>
            </a:extLst>
          </p:cNvPr>
          <p:cNvSpPr/>
          <p:nvPr/>
        </p:nvSpPr>
        <p:spPr>
          <a:xfrm>
            <a:off x="1141579" y="4625880"/>
            <a:ext cx="1766325" cy="70425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コンタクト</a:t>
            </a:r>
            <a:endParaRPr kumimoji="1" lang="ja-JP" altLang="en-US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9" name="スライド番号プレースホルダー 3">
            <a:extLst>
              <a:ext uri="{FF2B5EF4-FFF2-40B4-BE49-F238E27FC236}">
                <a16:creationId xmlns:a16="http://schemas.microsoft.com/office/drawing/2014/main" id="{D5F05CCD-E4B9-4B13-B511-1C8E3E8DF12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8644054" y="6356350"/>
            <a:ext cx="2743200" cy="365125"/>
          </a:xfrm>
        </p:spPr>
        <p:txBody>
          <a:bodyPr/>
          <a:lstStyle/>
          <a:p>
            <a:fld id="{3AD8598D-22CD-44E5-98EC-28450D30D792}" type="slidenum">
              <a:rPr kumimoji="1" lang="ja-JP" altLang="en-US" smtClean="0"/>
              <a:t>3</a:t>
            </a:fld>
            <a:endParaRPr kumimoji="1" lang="ja-JP" altLang="en-US" dirty="0"/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0CCBD0E7-2C4E-449E-B9E2-EE171AFD8691}"/>
              </a:ext>
            </a:extLst>
          </p:cNvPr>
          <p:cNvSpPr/>
          <p:nvPr/>
        </p:nvSpPr>
        <p:spPr>
          <a:xfrm>
            <a:off x="1141579" y="3791124"/>
            <a:ext cx="1766325" cy="70425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会社</a:t>
            </a: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F631858A-7911-4084-B252-664FA7FF3739}"/>
              </a:ext>
            </a:extLst>
          </p:cNvPr>
          <p:cNvSpPr/>
          <p:nvPr/>
        </p:nvSpPr>
        <p:spPr>
          <a:xfrm>
            <a:off x="1141579" y="5444300"/>
            <a:ext cx="1766325" cy="70425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取引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01F75808-D82D-45A5-B660-D2A042AFF961}"/>
              </a:ext>
            </a:extLst>
          </p:cNvPr>
          <p:cNvSpPr/>
          <p:nvPr/>
        </p:nvSpPr>
        <p:spPr>
          <a:xfrm>
            <a:off x="4157820" y="1642084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移行方針</a:t>
            </a:r>
          </a:p>
        </p:txBody>
      </p:sp>
      <p:cxnSp>
        <p:nvCxnSpPr>
          <p:cNvPr id="76" name="直線コネクタ 75">
            <a:extLst>
              <a:ext uri="{FF2B5EF4-FFF2-40B4-BE49-F238E27FC236}">
                <a16:creationId xmlns:a16="http://schemas.microsoft.com/office/drawing/2014/main" id="{1198D639-2748-4527-9181-28BACDB1A8D9}"/>
              </a:ext>
            </a:extLst>
          </p:cNvPr>
          <p:cNvCxnSpPr>
            <a:cxnSpLocks/>
          </p:cNvCxnSpPr>
          <p:nvPr/>
        </p:nvCxnSpPr>
        <p:spPr>
          <a:xfrm>
            <a:off x="3000122" y="2014326"/>
            <a:ext cx="342339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80F7A607-EE9D-4182-A7B4-B0722C67A284}"/>
              </a:ext>
            </a:extLst>
          </p:cNvPr>
          <p:cNvSpPr/>
          <p:nvPr/>
        </p:nvSpPr>
        <p:spPr>
          <a:xfrm>
            <a:off x="3000121" y="2253060"/>
            <a:ext cx="3423396" cy="4297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80975" indent="-180975">
              <a:buFont typeface="Arial" panose="020B0604020202020204" pitchFamily="34" charset="0"/>
              <a:buChar char="•"/>
            </a:pPr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全社員情報をあらかじめ登録</a:t>
            </a: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7D55A3C7-B348-4A12-ADD8-307F617364F7}"/>
              </a:ext>
            </a:extLst>
          </p:cNvPr>
          <p:cNvSpPr/>
          <p:nvPr/>
        </p:nvSpPr>
        <p:spPr>
          <a:xfrm>
            <a:off x="3000121" y="3101827"/>
            <a:ext cx="3423396" cy="4297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80975" indent="-180975">
              <a:buFont typeface="Arial" panose="020B0604020202020204" pitchFamily="34" charset="0"/>
              <a:buChar char="•"/>
            </a:pPr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在庫管理システムに登録されている製品マスタと同じものを登録</a:t>
            </a:r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ED5F7387-BBF7-4AC1-ABA4-5D6E3DCE868D}"/>
              </a:ext>
            </a:extLst>
          </p:cNvPr>
          <p:cNvSpPr/>
          <p:nvPr/>
        </p:nvSpPr>
        <p:spPr>
          <a:xfrm>
            <a:off x="3000121" y="4772310"/>
            <a:ext cx="3423396" cy="4297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80975" indent="-180975">
              <a:buFont typeface="Arial" panose="020B0604020202020204" pitchFamily="34" charset="0"/>
              <a:buChar char="•"/>
            </a:pPr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現在進行中の案件を対象に、営業担当者が手作業で登録</a:t>
            </a:r>
          </a:p>
        </p:txBody>
      </p:sp>
      <p:sp>
        <p:nvSpPr>
          <p:cNvPr id="90" name="正方形/長方形 89">
            <a:extLst>
              <a:ext uri="{FF2B5EF4-FFF2-40B4-BE49-F238E27FC236}">
                <a16:creationId xmlns:a16="http://schemas.microsoft.com/office/drawing/2014/main" id="{E5B32C25-C631-4ED0-A43C-FFCCBE85BBBA}"/>
              </a:ext>
            </a:extLst>
          </p:cNvPr>
          <p:cNvSpPr/>
          <p:nvPr/>
        </p:nvSpPr>
        <p:spPr>
          <a:xfrm>
            <a:off x="3000121" y="3972867"/>
            <a:ext cx="3423396" cy="4297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80975" indent="-180975">
              <a:buFont typeface="Arial" panose="020B0604020202020204" pitchFamily="34" charset="0"/>
              <a:buChar char="•"/>
            </a:pPr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発注システム内の発注履歴から、顧客名で重複削除したリストを作成し、登録</a:t>
            </a: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4FA6BB39-777A-4299-9D9E-C678FB72D8A8}"/>
              </a:ext>
            </a:extLst>
          </p:cNvPr>
          <p:cNvGrpSpPr/>
          <p:nvPr/>
        </p:nvGrpSpPr>
        <p:grpSpPr>
          <a:xfrm>
            <a:off x="3000122" y="2867468"/>
            <a:ext cx="7660304" cy="2495540"/>
            <a:chOff x="3204584" y="2810673"/>
            <a:chExt cx="3423396" cy="2495540"/>
          </a:xfrm>
        </p:grpSpPr>
        <p:cxnSp>
          <p:nvCxnSpPr>
            <p:cNvPr id="77" name="直線コネクタ 76">
              <a:extLst>
                <a:ext uri="{FF2B5EF4-FFF2-40B4-BE49-F238E27FC236}">
                  <a16:creationId xmlns:a16="http://schemas.microsoft.com/office/drawing/2014/main" id="{2422FDB2-6AE1-419F-B1AC-A9D49CEC0AF1}"/>
                </a:ext>
              </a:extLst>
            </p:cNvPr>
            <p:cNvCxnSpPr>
              <a:cxnSpLocks/>
            </p:cNvCxnSpPr>
            <p:nvPr/>
          </p:nvCxnSpPr>
          <p:spPr>
            <a:xfrm>
              <a:off x="3204584" y="2810673"/>
              <a:ext cx="342339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線コネクタ 77">
              <a:extLst>
                <a:ext uri="{FF2B5EF4-FFF2-40B4-BE49-F238E27FC236}">
                  <a16:creationId xmlns:a16="http://schemas.microsoft.com/office/drawing/2014/main" id="{E4F59CCA-167F-4D30-A014-DF37077070FF}"/>
                </a:ext>
              </a:extLst>
            </p:cNvPr>
            <p:cNvCxnSpPr>
              <a:cxnSpLocks/>
            </p:cNvCxnSpPr>
            <p:nvPr/>
          </p:nvCxnSpPr>
          <p:spPr>
            <a:xfrm>
              <a:off x="3204584" y="3681875"/>
              <a:ext cx="342339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線コネクタ 88">
              <a:extLst>
                <a:ext uri="{FF2B5EF4-FFF2-40B4-BE49-F238E27FC236}">
                  <a16:creationId xmlns:a16="http://schemas.microsoft.com/office/drawing/2014/main" id="{4447DB17-5A70-4E3A-8430-20B70639834D}"/>
                </a:ext>
              </a:extLst>
            </p:cNvPr>
            <p:cNvCxnSpPr>
              <a:cxnSpLocks/>
            </p:cNvCxnSpPr>
            <p:nvPr/>
          </p:nvCxnSpPr>
          <p:spPr>
            <a:xfrm>
              <a:off x="3204584" y="4494044"/>
              <a:ext cx="342339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直線コネクタ 90">
              <a:extLst>
                <a:ext uri="{FF2B5EF4-FFF2-40B4-BE49-F238E27FC236}">
                  <a16:creationId xmlns:a16="http://schemas.microsoft.com/office/drawing/2014/main" id="{DE358D90-3206-4389-961D-8BF3E088FE4A}"/>
                </a:ext>
              </a:extLst>
            </p:cNvPr>
            <p:cNvCxnSpPr>
              <a:cxnSpLocks/>
            </p:cNvCxnSpPr>
            <p:nvPr/>
          </p:nvCxnSpPr>
          <p:spPr>
            <a:xfrm>
              <a:off x="3204584" y="5306213"/>
              <a:ext cx="342339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正方形/長方形 93">
            <a:extLst>
              <a:ext uri="{FF2B5EF4-FFF2-40B4-BE49-F238E27FC236}">
                <a16:creationId xmlns:a16="http://schemas.microsoft.com/office/drawing/2014/main" id="{4BCFCE48-FF74-4B9A-8CB5-F1AE30C8FA6A}"/>
              </a:ext>
            </a:extLst>
          </p:cNvPr>
          <p:cNvSpPr/>
          <p:nvPr/>
        </p:nvSpPr>
        <p:spPr>
          <a:xfrm>
            <a:off x="3000121" y="5607582"/>
            <a:ext cx="3423396" cy="4297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80975" indent="-180975">
              <a:buFont typeface="Arial" panose="020B0604020202020204" pitchFamily="34" charset="0"/>
              <a:buChar char="•"/>
            </a:pPr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現在進行中の案件を対象に、営業担当者が手作業で登録</a:t>
            </a:r>
          </a:p>
        </p:txBody>
      </p:sp>
      <p:sp>
        <p:nvSpPr>
          <p:cNvPr id="95" name="正方形/長方形 94">
            <a:extLst>
              <a:ext uri="{FF2B5EF4-FFF2-40B4-BE49-F238E27FC236}">
                <a16:creationId xmlns:a16="http://schemas.microsoft.com/office/drawing/2014/main" id="{9D9A34B3-10C4-4016-BA67-69899DFAF42E}"/>
              </a:ext>
            </a:extLst>
          </p:cNvPr>
          <p:cNvSpPr/>
          <p:nvPr/>
        </p:nvSpPr>
        <p:spPr>
          <a:xfrm>
            <a:off x="6802952" y="1642084"/>
            <a:ext cx="14542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移行元データ</a:t>
            </a: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07BA6B86-8323-4BD0-8224-EB0582F2EDC9}"/>
              </a:ext>
            </a:extLst>
          </p:cNvPr>
          <p:cNvGrpSpPr/>
          <p:nvPr/>
        </p:nvGrpSpPr>
        <p:grpSpPr>
          <a:xfrm>
            <a:off x="6574972" y="2014326"/>
            <a:ext cx="1910205" cy="4022986"/>
            <a:chOff x="6171728" y="1957531"/>
            <a:chExt cx="3423397" cy="4022986"/>
          </a:xfrm>
        </p:grpSpPr>
        <p:cxnSp>
          <p:nvCxnSpPr>
            <p:cNvPr id="97" name="直線コネクタ 96">
              <a:extLst>
                <a:ext uri="{FF2B5EF4-FFF2-40B4-BE49-F238E27FC236}">
                  <a16:creationId xmlns:a16="http://schemas.microsoft.com/office/drawing/2014/main" id="{B33EFF87-5F17-441B-9193-FA7841F50156}"/>
                </a:ext>
              </a:extLst>
            </p:cNvPr>
            <p:cNvCxnSpPr>
              <a:cxnSpLocks/>
            </p:cNvCxnSpPr>
            <p:nvPr/>
          </p:nvCxnSpPr>
          <p:spPr>
            <a:xfrm>
              <a:off x="6171729" y="1957531"/>
              <a:ext cx="342339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AC807F4F-224C-48A8-8708-339B5169D0EB}"/>
                </a:ext>
              </a:extLst>
            </p:cNvPr>
            <p:cNvSpPr/>
            <p:nvPr/>
          </p:nvSpPr>
          <p:spPr>
            <a:xfrm>
              <a:off x="6171728" y="2196265"/>
              <a:ext cx="3423396" cy="42973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180975" indent="-180975">
                <a:buFont typeface="Arial" panose="020B0604020202020204" pitchFamily="34" charset="0"/>
                <a:buChar char="•"/>
              </a:pPr>
              <a:r>
                <a:rPr lang="ja-JP" altLang="en-US" sz="14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ユーザ</a:t>
              </a:r>
              <a:r>
                <a:rPr lang="en-US" altLang="ja-JP" sz="14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DB</a:t>
              </a:r>
              <a:endPara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8C2C13CA-5A47-420E-BF6C-43954F190AB9}"/>
                </a:ext>
              </a:extLst>
            </p:cNvPr>
            <p:cNvSpPr/>
            <p:nvPr/>
          </p:nvSpPr>
          <p:spPr>
            <a:xfrm>
              <a:off x="6171728" y="3045032"/>
              <a:ext cx="3423396" cy="42973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180975" indent="-180975">
                <a:buFont typeface="Arial" panose="020B0604020202020204" pitchFamily="34" charset="0"/>
                <a:buChar char="•"/>
              </a:pPr>
              <a:r>
                <a:rPr lang="ja-JP" altLang="en-US" sz="14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在庫管理システム</a:t>
              </a:r>
            </a:p>
          </p:txBody>
        </p:sp>
        <p:sp>
          <p:nvSpPr>
            <p:cNvPr id="104" name="正方形/長方形 103">
              <a:extLst>
                <a:ext uri="{FF2B5EF4-FFF2-40B4-BE49-F238E27FC236}">
                  <a16:creationId xmlns:a16="http://schemas.microsoft.com/office/drawing/2014/main" id="{8FFB0A00-FF0C-418D-BA30-C27A991A203F}"/>
                </a:ext>
              </a:extLst>
            </p:cNvPr>
            <p:cNvSpPr/>
            <p:nvPr/>
          </p:nvSpPr>
          <p:spPr>
            <a:xfrm>
              <a:off x="6171728" y="4715515"/>
              <a:ext cx="3423396" cy="42973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180975" indent="-180975">
                <a:buFont typeface="Arial" panose="020B0604020202020204" pitchFamily="34" charset="0"/>
                <a:buChar char="•"/>
              </a:pPr>
              <a:r>
                <a:rPr lang="ja-JP" altLang="en-US" sz="14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なし</a:t>
              </a:r>
            </a:p>
          </p:txBody>
        </p:sp>
        <p:sp>
          <p:nvSpPr>
            <p:cNvPr id="105" name="正方形/長方形 104">
              <a:extLst>
                <a:ext uri="{FF2B5EF4-FFF2-40B4-BE49-F238E27FC236}">
                  <a16:creationId xmlns:a16="http://schemas.microsoft.com/office/drawing/2014/main" id="{3746606A-4957-4C0F-BD62-913F4A6273D9}"/>
                </a:ext>
              </a:extLst>
            </p:cNvPr>
            <p:cNvSpPr/>
            <p:nvPr/>
          </p:nvSpPr>
          <p:spPr>
            <a:xfrm>
              <a:off x="6171728" y="3916072"/>
              <a:ext cx="3423396" cy="42973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180975" indent="-180975">
                <a:buFont typeface="Arial" panose="020B0604020202020204" pitchFamily="34" charset="0"/>
                <a:buChar char="•"/>
              </a:pPr>
              <a:r>
                <a:rPr lang="ja-JP" altLang="en-US" sz="14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発注システム</a:t>
              </a:r>
            </a:p>
          </p:txBody>
        </p:sp>
        <p:sp>
          <p:nvSpPr>
            <p:cNvPr id="106" name="正方形/長方形 105">
              <a:extLst>
                <a:ext uri="{FF2B5EF4-FFF2-40B4-BE49-F238E27FC236}">
                  <a16:creationId xmlns:a16="http://schemas.microsoft.com/office/drawing/2014/main" id="{C73E5371-BBE2-4EE1-975F-3691FC7C0F93}"/>
                </a:ext>
              </a:extLst>
            </p:cNvPr>
            <p:cNvSpPr/>
            <p:nvPr/>
          </p:nvSpPr>
          <p:spPr>
            <a:xfrm>
              <a:off x="6171728" y="5550787"/>
              <a:ext cx="3423396" cy="42973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180975" indent="-180975">
                <a:buFont typeface="Arial" panose="020B0604020202020204" pitchFamily="34" charset="0"/>
                <a:buChar char="•"/>
              </a:pPr>
              <a:r>
                <a:rPr lang="ja-JP" altLang="en-US" sz="14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なし</a:t>
              </a:r>
            </a:p>
          </p:txBody>
        </p:sp>
      </p:grp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D4A999BB-0F93-4A50-8678-EC6144B745E1}"/>
              </a:ext>
            </a:extLst>
          </p:cNvPr>
          <p:cNvSpPr/>
          <p:nvPr/>
        </p:nvSpPr>
        <p:spPr>
          <a:xfrm>
            <a:off x="9037734" y="1642084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移行方法</a:t>
            </a:r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8620653A-CAA0-4CC1-8AFD-5133FB23F809}"/>
              </a:ext>
            </a:extLst>
          </p:cNvPr>
          <p:cNvGrpSpPr/>
          <p:nvPr/>
        </p:nvGrpSpPr>
        <p:grpSpPr>
          <a:xfrm>
            <a:off x="8636630" y="2014326"/>
            <a:ext cx="2023797" cy="4022986"/>
            <a:chOff x="6171728" y="1957531"/>
            <a:chExt cx="3423397" cy="4022986"/>
          </a:xfrm>
        </p:grpSpPr>
        <p:cxnSp>
          <p:nvCxnSpPr>
            <p:cNvPr id="32" name="直線コネクタ 31">
              <a:extLst>
                <a:ext uri="{FF2B5EF4-FFF2-40B4-BE49-F238E27FC236}">
                  <a16:creationId xmlns:a16="http://schemas.microsoft.com/office/drawing/2014/main" id="{F3A553E2-8F97-4D4C-993C-AACCF3D49EEB}"/>
                </a:ext>
              </a:extLst>
            </p:cNvPr>
            <p:cNvCxnSpPr>
              <a:cxnSpLocks/>
            </p:cNvCxnSpPr>
            <p:nvPr/>
          </p:nvCxnSpPr>
          <p:spPr>
            <a:xfrm>
              <a:off x="6171729" y="1957531"/>
              <a:ext cx="342339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4232FA5C-828C-4F9D-97EE-D92B3DA19136}"/>
                </a:ext>
              </a:extLst>
            </p:cNvPr>
            <p:cNvSpPr/>
            <p:nvPr/>
          </p:nvSpPr>
          <p:spPr>
            <a:xfrm>
              <a:off x="6171728" y="2196265"/>
              <a:ext cx="3423396" cy="42973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180975" indent="-180975">
                <a:buFont typeface="Arial" panose="020B0604020202020204" pitchFamily="34" charset="0"/>
                <a:buChar char="•"/>
              </a:pPr>
              <a:r>
                <a:rPr lang="ja-JP" altLang="en-US" sz="14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標準インポート機能</a:t>
              </a:r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EF0F26E2-5A32-47CD-8A85-E827E1674102}"/>
                </a:ext>
              </a:extLst>
            </p:cNvPr>
            <p:cNvSpPr/>
            <p:nvPr/>
          </p:nvSpPr>
          <p:spPr>
            <a:xfrm>
              <a:off x="6171728" y="3045032"/>
              <a:ext cx="3423396" cy="42973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180975" indent="-180975">
                <a:buFont typeface="Arial" panose="020B0604020202020204" pitchFamily="34" charset="0"/>
                <a:buChar char="•"/>
              </a:pPr>
              <a:r>
                <a:rPr lang="en-US" altLang="ja-JP" sz="14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SQL</a:t>
              </a:r>
              <a:endPara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D28921D0-054F-4E15-B49F-53C8375D2483}"/>
                </a:ext>
              </a:extLst>
            </p:cNvPr>
            <p:cNvSpPr/>
            <p:nvPr/>
          </p:nvSpPr>
          <p:spPr>
            <a:xfrm>
              <a:off x="6171728" y="4715515"/>
              <a:ext cx="3423396" cy="42973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180975" indent="-180975">
                <a:buFont typeface="Arial" panose="020B0604020202020204" pitchFamily="34" charset="0"/>
                <a:buChar char="•"/>
              </a:pPr>
              <a:r>
                <a:rPr lang="ja-JP" altLang="en-US" sz="14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営業担当者が手作業</a:t>
              </a:r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8A8C43E7-EACC-45A7-9BCF-FBB20AD6BCCA}"/>
                </a:ext>
              </a:extLst>
            </p:cNvPr>
            <p:cNvSpPr/>
            <p:nvPr/>
          </p:nvSpPr>
          <p:spPr>
            <a:xfrm>
              <a:off x="6171728" y="3916072"/>
              <a:ext cx="3423396" cy="42973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180975" indent="-180975">
                <a:buFont typeface="Arial" panose="020B0604020202020204" pitchFamily="34" charset="0"/>
                <a:buChar char="•"/>
              </a:pPr>
              <a:r>
                <a:rPr lang="ja-JP" altLang="en-US" sz="14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標準インポート機能</a:t>
              </a:r>
            </a:p>
          </p:txBody>
        </p:sp>
        <p:sp>
          <p:nvSpPr>
            <p:cNvPr id="37" name="正方形/長方形 36">
              <a:extLst>
                <a:ext uri="{FF2B5EF4-FFF2-40B4-BE49-F238E27FC236}">
                  <a16:creationId xmlns:a16="http://schemas.microsoft.com/office/drawing/2014/main" id="{76CE1B2F-E545-4559-8DEA-73DBE648D6C4}"/>
                </a:ext>
              </a:extLst>
            </p:cNvPr>
            <p:cNvSpPr/>
            <p:nvPr/>
          </p:nvSpPr>
          <p:spPr>
            <a:xfrm>
              <a:off x="6171728" y="5550787"/>
              <a:ext cx="3423396" cy="42973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180975" indent="-180975">
                <a:buFont typeface="Arial" panose="020B0604020202020204" pitchFamily="34" charset="0"/>
                <a:buChar char="•"/>
              </a:pPr>
              <a:r>
                <a:rPr lang="ja-JP" altLang="en-US" sz="14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営業担当者が手作業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627712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CBAF07-776C-425D-BDBC-E4A7CD7B8B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移行スケジュール</a:t>
            </a:r>
            <a:endParaRPr kumimoji="1" lang="ja-JP" altLang="en-US" dirty="0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11324D1-A84E-40DD-8DFC-1708233FC2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ja-JP" altLang="en-US" dirty="0"/>
              <a:t>総合テスト前に移行リハーサルを実施。移行手順の正しさを総合テストで確認する。</a:t>
            </a:r>
          </a:p>
        </p:txBody>
      </p:sp>
      <p:sp>
        <p:nvSpPr>
          <p:cNvPr id="69" name="スライド番号プレースホルダー 3">
            <a:extLst>
              <a:ext uri="{FF2B5EF4-FFF2-40B4-BE49-F238E27FC236}">
                <a16:creationId xmlns:a16="http://schemas.microsoft.com/office/drawing/2014/main" id="{D5F05CCD-E4B9-4B13-B511-1C8E3E8DF12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8644054" y="6356350"/>
            <a:ext cx="2743200" cy="365125"/>
          </a:xfrm>
        </p:spPr>
        <p:txBody>
          <a:bodyPr/>
          <a:lstStyle/>
          <a:p>
            <a:fld id="{3AD8598D-22CD-44E5-98EC-28450D30D792}" type="slidenum">
              <a:rPr kumimoji="1" lang="ja-JP" altLang="en-US" smtClean="0"/>
              <a:t>4</a:t>
            </a:fld>
            <a:endParaRPr kumimoji="1" lang="ja-JP" altLang="en-US"/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18880717-8F58-4F57-A0E7-8A466C659F69}"/>
              </a:ext>
            </a:extLst>
          </p:cNvPr>
          <p:cNvGrpSpPr/>
          <p:nvPr/>
        </p:nvGrpSpPr>
        <p:grpSpPr>
          <a:xfrm>
            <a:off x="2692898" y="2297288"/>
            <a:ext cx="7421659" cy="395297"/>
            <a:chOff x="4451350" y="1591728"/>
            <a:chExt cx="6356350" cy="514350"/>
          </a:xfrm>
          <a:solidFill>
            <a:schemeClr val="bg1">
              <a:lumMod val="85000"/>
            </a:schemeClr>
          </a:solidFill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8E08D1CC-D0E1-4C74-BEB2-77DF90AB4B8D}"/>
                </a:ext>
              </a:extLst>
            </p:cNvPr>
            <p:cNvSpPr/>
            <p:nvPr/>
          </p:nvSpPr>
          <p:spPr>
            <a:xfrm>
              <a:off x="4451350" y="1591728"/>
              <a:ext cx="908050" cy="51435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6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4</a:t>
              </a:r>
              <a:r>
                <a:rPr kumimoji="1" lang="en-US" altLang="ja-JP" sz="16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W</a:t>
              </a:r>
              <a:endPara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66F11328-358D-4953-9E33-6FA16B09748E}"/>
                </a:ext>
              </a:extLst>
            </p:cNvPr>
            <p:cNvSpPr/>
            <p:nvPr/>
          </p:nvSpPr>
          <p:spPr>
            <a:xfrm>
              <a:off x="5359400" y="1591728"/>
              <a:ext cx="908050" cy="51435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6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5</a:t>
              </a:r>
              <a:r>
                <a:rPr kumimoji="1" lang="en-US" altLang="ja-JP" sz="16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W</a:t>
              </a:r>
              <a:endPara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4D3796D6-1986-4C57-8362-5329E85C2E49}"/>
                </a:ext>
              </a:extLst>
            </p:cNvPr>
            <p:cNvSpPr/>
            <p:nvPr/>
          </p:nvSpPr>
          <p:spPr>
            <a:xfrm>
              <a:off x="6267450" y="1591728"/>
              <a:ext cx="908050" cy="51435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6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6</a:t>
              </a:r>
              <a:r>
                <a:rPr kumimoji="1" lang="en-US" altLang="ja-JP" sz="16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W</a:t>
              </a:r>
              <a:endPara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C19B1FED-F11C-469B-8F93-60ABD405B744}"/>
                </a:ext>
              </a:extLst>
            </p:cNvPr>
            <p:cNvSpPr/>
            <p:nvPr/>
          </p:nvSpPr>
          <p:spPr>
            <a:xfrm>
              <a:off x="7175500" y="1591728"/>
              <a:ext cx="908050" cy="51435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6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7</a:t>
              </a:r>
              <a:r>
                <a:rPr kumimoji="1" lang="en-US" altLang="ja-JP" sz="16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W</a:t>
              </a:r>
              <a:endPara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53E16025-A516-48DD-8FB9-402E03934612}"/>
                </a:ext>
              </a:extLst>
            </p:cNvPr>
            <p:cNvSpPr/>
            <p:nvPr/>
          </p:nvSpPr>
          <p:spPr>
            <a:xfrm>
              <a:off x="8083550" y="1591728"/>
              <a:ext cx="908050" cy="51435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6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8</a:t>
              </a:r>
              <a:r>
                <a:rPr kumimoji="1" lang="en-US" altLang="ja-JP" sz="16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W</a:t>
              </a:r>
              <a:endPara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89C18B8D-1AC9-4C79-99D8-E77E819069A5}"/>
                </a:ext>
              </a:extLst>
            </p:cNvPr>
            <p:cNvSpPr/>
            <p:nvPr/>
          </p:nvSpPr>
          <p:spPr>
            <a:xfrm>
              <a:off x="8991600" y="1591728"/>
              <a:ext cx="908050" cy="51435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9W</a:t>
              </a:r>
              <a:endPara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476FDBC9-C7F5-4D6E-A24F-EC3834D25384}"/>
                </a:ext>
              </a:extLst>
            </p:cNvPr>
            <p:cNvSpPr/>
            <p:nvPr/>
          </p:nvSpPr>
          <p:spPr>
            <a:xfrm>
              <a:off x="9899650" y="1591728"/>
              <a:ext cx="908050" cy="51435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6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10</a:t>
              </a:r>
              <a:r>
                <a:rPr kumimoji="1" lang="en-US" altLang="ja-JP" sz="16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W</a:t>
              </a:r>
              <a:endPara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  <p:sp>
        <p:nvSpPr>
          <p:cNvPr id="33" name="矢印: 五方向 32">
            <a:extLst>
              <a:ext uri="{FF2B5EF4-FFF2-40B4-BE49-F238E27FC236}">
                <a16:creationId xmlns:a16="http://schemas.microsoft.com/office/drawing/2014/main" id="{FF2432DA-F100-48C3-8B42-651C5F43CA70}"/>
              </a:ext>
            </a:extLst>
          </p:cNvPr>
          <p:cNvSpPr/>
          <p:nvPr/>
        </p:nvSpPr>
        <p:spPr>
          <a:xfrm>
            <a:off x="2692898" y="5137005"/>
            <a:ext cx="3180712" cy="469501"/>
          </a:xfrm>
          <a:prstGeom prst="homePlate">
            <a:avLst>
              <a:gd name="adj" fmla="val 27135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結合テスト</a:t>
            </a:r>
          </a:p>
        </p:txBody>
      </p:sp>
      <p:sp>
        <p:nvSpPr>
          <p:cNvPr id="34" name="矢印: 五方向 33">
            <a:extLst>
              <a:ext uri="{FF2B5EF4-FFF2-40B4-BE49-F238E27FC236}">
                <a16:creationId xmlns:a16="http://schemas.microsoft.com/office/drawing/2014/main" id="{EAE58E88-398E-4B07-B3AB-0F84913A1DF0}"/>
              </a:ext>
            </a:extLst>
          </p:cNvPr>
          <p:cNvSpPr/>
          <p:nvPr/>
        </p:nvSpPr>
        <p:spPr>
          <a:xfrm>
            <a:off x="5873608" y="5137005"/>
            <a:ext cx="2120475" cy="469501"/>
          </a:xfrm>
          <a:prstGeom prst="homePlate">
            <a:avLst>
              <a:gd name="adj" fmla="val 27135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総合テスト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CE809782-735C-4542-8427-BEEE42E41BFE}"/>
              </a:ext>
            </a:extLst>
          </p:cNvPr>
          <p:cNvSpPr/>
          <p:nvPr/>
        </p:nvSpPr>
        <p:spPr>
          <a:xfrm>
            <a:off x="1033532" y="5137005"/>
            <a:ext cx="1553112" cy="46950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テスト</a:t>
            </a:r>
            <a:endParaRPr kumimoji="1" lang="ja-JP" altLang="en-US" sz="12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967BEC29-C467-488F-9E8D-28A556417EBE}"/>
              </a:ext>
            </a:extLst>
          </p:cNvPr>
          <p:cNvSpPr/>
          <p:nvPr/>
        </p:nvSpPr>
        <p:spPr>
          <a:xfrm>
            <a:off x="1033532" y="2915225"/>
            <a:ext cx="1553112" cy="212710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移行</a:t>
            </a:r>
            <a:endParaRPr kumimoji="1" lang="ja-JP" altLang="en-US" sz="12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8" name="矢印: 五方向 27">
            <a:extLst>
              <a:ext uri="{FF2B5EF4-FFF2-40B4-BE49-F238E27FC236}">
                <a16:creationId xmlns:a16="http://schemas.microsoft.com/office/drawing/2014/main" id="{2AE23136-6CAF-490D-83EC-A3D22BBFE00F}"/>
              </a:ext>
            </a:extLst>
          </p:cNvPr>
          <p:cNvSpPr/>
          <p:nvPr/>
        </p:nvSpPr>
        <p:spPr>
          <a:xfrm>
            <a:off x="2692898" y="2915225"/>
            <a:ext cx="1060237" cy="749825"/>
          </a:xfrm>
          <a:prstGeom prst="homePlate">
            <a:avLst>
              <a:gd name="adj" fmla="val 27135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データ</a:t>
            </a:r>
            <a:endParaRPr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収集</a:t>
            </a:r>
          </a:p>
        </p:txBody>
      </p:sp>
      <p:sp>
        <p:nvSpPr>
          <p:cNvPr id="29" name="矢印: 五方向 28">
            <a:extLst>
              <a:ext uri="{FF2B5EF4-FFF2-40B4-BE49-F238E27FC236}">
                <a16:creationId xmlns:a16="http://schemas.microsoft.com/office/drawing/2014/main" id="{3B2A1468-BEF7-4B70-B5DA-0CB4CF824741}"/>
              </a:ext>
            </a:extLst>
          </p:cNvPr>
          <p:cNvSpPr/>
          <p:nvPr/>
        </p:nvSpPr>
        <p:spPr>
          <a:xfrm>
            <a:off x="3753135" y="2915225"/>
            <a:ext cx="1336711" cy="749825"/>
          </a:xfrm>
          <a:prstGeom prst="homePlate">
            <a:avLst>
              <a:gd name="adj" fmla="val 27135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移行データ作成</a:t>
            </a:r>
          </a:p>
        </p:txBody>
      </p:sp>
      <p:sp>
        <p:nvSpPr>
          <p:cNvPr id="50" name="矢印: 五方向 49">
            <a:extLst>
              <a:ext uri="{FF2B5EF4-FFF2-40B4-BE49-F238E27FC236}">
                <a16:creationId xmlns:a16="http://schemas.microsoft.com/office/drawing/2014/main" id="{21DD47A6-8C05-4A77-B11C-45E25155F4E7}"/>
              </a:ext>
            </a:extLst>
          </p:cNvPr>
          <p:cNvSpPr/>
          <p:nvPr/>
        </p:nvSpPr>
        <p:spPr>
          <a:xfrm>
            <a:off x="5123551" y="2915225"/>
            <a:ext cx="750058" cy="749825"/>
          </a:xfrm>
          <a:prstGeom prst="homePlate">
            <a:avLst>
              <a:gd name="adj" fmla="val 27135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リハ</a:t>
            </a:r>
          </a:p>
        </p:txBody>
      </p:sp>
      <p:sp>
        <p:nvSpPr>
          <p:cNvPr id="51" name="矢印: 五方向 50">
            <a:extLst>
              <a:ext uri="{FF2B5EF4-FFF2-40B4-BE49-F238E27FC236}">
                <a16:creationId xmlns:a16="http://schemas.microsoft.com/office/drawing/2014/main" id="{94459636-0F6E-4F51-A363-D33833EDCEAD}"/>
              </a:ext>
            </a:extLst>
          </p:cNvPr>
          <p:cNvSpPr/>
          <p:nvPr/>
        </p:nvSpPr>
        <p:spPr>
          <a:xfrm>
            <a:off x="5873607" y="2915225"/>
            <a:ext cx="1060237" cy="749825"/>
          </a:xfrm>
          <a:prstGeom prst="homePlate">
            <a:avLst>
              <a:gd name="adj" fmla="val 27135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手順の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レビュー</a:t>
            </a:r>
            <a:endParaRPr kumimoji="1" lang="ja-JP" altLang="en-US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2" name="矢印: 五方向 51">
            <a:extLst>
              <a:ext uri="{FF2B5EF4-FFF2-40B4-BE49-F238E27FC236}">
                <a16:creationId xmlns:a16="http://schemas.microsoft.com/office/drawing/2014/main" id="{2E202DD2-310C-45BA-93AC-4219C63D5326}"/>
              </a:ext>
            </a:extLst>
          </p:cNvPr>
          <p:cNvSpPr/>
          <p:nvPr/>
        </p:nvSpPr>
        <p:spPr>
          <a:xfrm>
            <a:off x="6933846" y="2915225"/>
            <a:ext cx="2131502" cy="749825"/>
          </a:xfrm>
          <a:prstGeom prst="homePlate">
            <a:avLst>
              <a:gd name="adj" fmla="val 27135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最終版データ・</a:t>
            </a:r>
            <a:endParaRPr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手順の準備</a:t>
            </a:r>
          </a:p>
        </p:txBody>
      </p:sp>
      <p:sp>
        <p:nvSpPr>
          <p:cNvPr id="53" name="矢印: 五方向 52">
            <a:extLst>
              <a:ext uri="{FF2B5EF4-FFF2-40B4-BE49-F238E27FC236}">
                <a16:creationId xmlns:a16="http://schemas.microsoft.com/office/drawing/2014/main" id="{BE77C6C7-15FD-4DD8-9989-2340E22F9757}"/>
              </a:ext>
            </a:extLst>
          </p:cNvPr>
          <p:cNvSpPr/>
          <p:nvPr/>
        </p:nvSpPr>
        <p:spPr>
          <a:xfrm>
            <a:off x="9065348" y="2915225"/>
            <a:ext cx="1060237" cy="749825"/>
          </a:xfrm>
          <a:prstGeom prst="homePlate">
            <a:avLst>
              <a:gd name="adj" fmla="val 27135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本番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データ移行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EB15A5AD-A2F9-4316-A1CC-92D99B0B1FFD}"/>
              </a:ext>
            </a:extLst>
          </p:cNvPr>
          <p:cNvSpPr/>
          <p:nvPr/>
        </p:nvSpPr>
        <p:spPr>
          <a:xfrm>
            <a:off x="8644054" y="3785485"/>
            <a:ext cx="2539897" cy="3429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★在庫管理システム</a:t>
            </a:r>
            <a:r>
              <a:rPr lang="en-US" altLang="ja-JP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API</a:t>
            </a:r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公開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2680B36D-552F-4B1B-A8C9-E102E6EC1EC3}"/>
              </a:ext>
            </a:extLst>
          </p:cNvPr>
          <p:cNvSpPr/>
          <p:nvPr/>
        </p:nvSpPr>
        <p:spPr>
          <a:xfrm>
            <a:off x="8644054" y="4100007"/>
            <a:ext cx="2539897" cy="3429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★発注システム</a:t>
            </a:r>
            <a:r>
              <a:rPr lang="en-US" altLang="ja-JP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API</a:t>
            </a:r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公開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6046A606-C223-4007-BEF4-A15799F4DBFE}"/>
              </a:ext>
            </a:extLst>
          </p:cNvPr>
          <p:cNvSpPr/>
          <p:nvPr/>
        </p:nvSpPr>
        <p:spPr>
          <a:xfrm>
            <a:off x="8261571" y="4399678"/>
            <a:ext cx="1967648" cy="3429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/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新</a:t>
            </a:r>
            <a:r>
              <a:rPr lang="en-US" altLang="ja-JP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Web</a:t>
            </a:r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フォーム公開★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9948DDCC-A18F-4C04-BEB6-2908739ACA9B}"/>
              </a:ext>
            </a:extLst>
          </p:cNvPr>
          <p:cNvSpPr/>
          <p:nvPr/>
        </p:nvSpPr>
        <p:spPr>
          <a:xfrm>
            <a:off x="8261571" y="4699349"/>
            <a:ext cx="1967648" cy="3429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/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新業務運用開始★</a:t>
            </a:r>
          </a:p>
        </p:txBody>
      </p:sp>
      <p:cxnSp>
        <p:nvCxnSpPr>
          <p:cNvPr id="5" name="コネクタ: カギ線 4">
            <a:extLst>
              <a:ext uri="{FF2B5EF4-FFF2-40B4-BE49-F238E27FC236}">
                <a16:creationId xmlns:a16="http://schemas.microsoft.com/office/drawing/2014/main" id="{C2154CD0-6ED6-40A9-9332-3DA87136869C}"/>
              </a:ext>
            </a:extLst>
          </p:cNvPr>
          <p:cNvCxnSpPr>
            <a:stCxn id="50" idx="2"/>
            <a:endCxn id="34" idx="0"/>
          </p:cNvCxnSpPr>
          <p:nvPr/>
        </p:nvCxnSpPr>
        <p:spPr>
          <a:xfrm rot="16200000" flipH="1">
            <a:off x="5397519" y="3664377"/>
            <a:ext cx="1471955" cy="1473299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41527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1BA97A87-4624-413D-89D5-DDA0C7144B1B}"/>
              </a:ext>
            </a:extLst>
          </p:cNvPr>
          <p:cNvSpPr/>
          <p:nvPr/>
        </p:nvSpPr>
        <p:spPr>
          <a:xfrm>
            <a:off x="4802570" y="2142632"/>
            <a:ext cx="6846090" cy="1708071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57CBAF07-776C-425D-BDBC-E4A7CD7B8B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移行体制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11324D1-A84E-40DD-8DFC-1708233FC2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59AC227A-43CC-4466-BF8D-42C942D2A472}"/>
              </a:ext>
            </a:extLst>
          </p:cNvPr>
          <p:cNvSpPr/>
          <p:nvPr/>
        </p:nvSpPr>
        <p:spPr>
          <a:xfrm>
            <a:off x="1496526" y="2414027"/>
            <a:ext cx="2051919" cy="34712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開発</a:t>
            </a:r>
            <a:r>
              <a:rPr kumimoji="1" lang="en-US" altLang="ja-JP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PMO</a:t>
            </a:r>
            <a:endParaRPr kumimoji="1" lang="ja-JP" altLang="en-US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243BBDA8-615E-4075-84DC-D438D62D4FC8}"/>
              </a:ext>
            </a:extLst>
          </p:cNvPr>
          <p:cNvSpPr/>
          <p:nvPr/>
        </p:nvSpPr>
        <p:spPr>
          <a:xfrm>
            <a:off x="1496526" y="2761155"/>
            <a:ext cx="2051919" cy="891751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○○部長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○○課長</a:t>
            </a:r>
            <a:endParaRPr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○○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480E022A-9FC2-4351-B00E-357DD01E2D4E}"/>
              </a:ext>
            </a:extLst>
          </p:cNvPr>
          <p:cNvSpPr/>
          <p:nvPr/>
        </p:nvSpPr>
        <p:spPr>
          <a:xfrm>
            <a:off x="4922785" y="2414027"/>
            <a:ext cx="2051919" cy="34712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在庫管理システム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55D56144-DFEA-4E9A-ABC7-FE68357D5755}"/>
              </a:ext>
            </a:extLst>
          </p:cNvPr>
          <p:cNvSpPr/>
          <p:nvPr/>
        </p:nvSpPr>
        <p:spPr>
          <a:xfrm>
            <a:off x="4922785" y="2761155"/>
            <a:ext cx="2051919" cy="891751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○○部長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○○課長</a:t>
            </a:r>
            <a:endParaRPr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○○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3ACE5EE4-D8BC-40CE-AB10-B6BF4455EBB6}"/>
              </a:ext>
            </a:extLst>
          </p:cNvPr>
          <p:cNvSpPr/>
          <p:nvPr/>
        </p:nvSpPr>
        <p:spPr>
          <a:xfrm>
            <a:off x="1496526" y="4657176"/>
            <a:ext cx="2051919" cy="34712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移行チーム</a:t>
            </a:r>
            <a:endParaRPr kumimoji="1" lang="ja-JP" altLang="en-US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0A2841F0-5901-4B42-8751-D7A18109960D}"/>
              </a:ext>
            </a:extLst>
          </p:cNvPr>
          <p:cNvSpPr/>
          <p:nvPr/>
        </p:nvSpPr>
        <p:spPr>
          <a:xfrm>
            <a:off x="1496526" y="5004304"/>
            <a:ext cx="2051919" cy="891751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○○主任</a:t>
            </a:r>
            <a:endParaRPr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○○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○○</a:t>
            </a:r>
            <a:endParaRPr kumimoji="1" lang="ja-JP" altLang="en-US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2B32D2A7-98B7-466D-8CE2-5E8DEA165C50}"/>
              </a:ext>
            </a:extLst>
          </p:cNvPr>
          <p:cNvCxnSpPr>
            <a:cxnSpLocks/>
            <a:stCxn id="38" idx="3"/>
          </p:cNvCxnSpPr>
          <p:nvPr/>
        </p:nvCxnSpPr>
        <p:spPr>
          <a:xfrm>
            <a:off x="3548445" y="3207031"/>
            <a:ext cx="1254125" cy="0"/>
          </a:xfrm>
          <a:prstGeom prst="line">
            <a:avLst/>
          </a:prstGeom>
          <a:ln w="95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スライド番号プレースホルダー 3">
            <a:extLst>
              <a:ext uri="{FF2B5EF4-FFF2-40B4-BE49-F238E27FC236}">
                <a16:creationId xmlns:a16="http://schemas.microsoft.com/office/drawing/2014/main" id="{7C04F5BF-BDA3-4943-B87F-5ACDF76A530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8644054" y="6356350"/>
            <a:ext cx="2743200" cy="365125"/>
          </a:xfrm>
        </p:spPr>
        <p:txBody>
          <a:bodyPr/>
          <a:lstStyle/>
          <a:p>
            <a:fld id="{3AD8598D-22CD-44E5-98EC-28450D30D792}" type="slidenum">
              <a:rPr kumimoji="1" lang="ja-JP" altLang="en-US" smtClean="0"/>
              <a:t>5</a:t>
            </a:fld>
            <a:endParaRPr kumimoji="1" lang="ja-JP" altLang="en-US" dirty="0"/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AB521422-4B41-4C5E-874A-6B22DBE69DB0}"/>
              </a:ext>
            </a:extLst>
          </p:cNvPr>
          <p:cNvSpPr/>
          <p:nvPr/>
        </p:nvSpPr>
        <p:spPr>
          <a:xfrm>
            <a:off x="7180643" y="2414027"/>
            <a:ext cx="2051919" cy="34712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発注システム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0A40C018-B72B-48CD-BBDF-9A897A454284}"/>
              </a:ext>
            </a:extLst>
          </p:cNvPr>
          <p:cNvSpPr/>
          <p:nvPr/>
        </p:nvSpPr>
        <p:spPr>
          <a:xfrm>
            <a:off x="7180643" y="2761155"/>
            <a:ext cx="2051919" cy="891751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○○部長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○○課長</a:t>
            </a:r>
            <a:endParaRPr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○○</a:t>
            </a:r>
          </a:p>
        </p:txBody>
      </p: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4565220A-2CD1-49F0-85FA-3DE5B8AD3D66}"/>
              </a:ext>
            </a:extLst>
          </p:cNvPr>
          <p:cNvCxnSpPr>
            <a:cxnSpLocks/>
            <a:stCxn id="38" idx="2"/>
            <a:endCxn id="57" idx="0"/>
          </p:cNvCxnSpPr>
          <p:nvPr/>
        </p:nvCxnSpPr>
        <p:spPr>
          <a:xfrm>
            <a:off x="2522486" y="3652906"/>
            <a:ext cx="0" cy="1004270"/>
          </a:xfrm>
          <a:prstGeom prst="line">
            <a:avLst/>
          </a:prstGeom>
          <a:ln w="95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2B3E2625-A420-4083-9766-DCA931C5C881}"/>
              </a:ext>
            </a:extLst>
          </p:cNvPr>
          <p:cNvSpPr/>
          <p:nvPr/>
        </p:nvSpPr>
        <p:spPr>
          <a:xfrm>
            <a:off x="9438501" y="2414027"/>
            <a:ext cx="2051919" cy="34712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Web</a:t>
            </a:r>
            <a:endParaRPr kumimoji="1" lang="ja-JP" altLang="en-US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6F3E232A-598A-49A5-B681-3EDC785A57F7}"/>
              </a:ext>
            </a:extLst>
          </p:cNvPr>
          <p:cNvSpPr/>
          <p:nvPr/>
        </p:nvSpPr>
        <p:spPr>
          <a:xfrm>
            <a:off x="9438501" y="2761155"/>
            <a:ext cx="2051919" cy="891751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○○部長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○○課長</a:t>
            </a:r>
            <a:endParaRPr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○○</a:t>
            </a:r>
          </a:p>
        </p:txBody>
      </p:sp>
    </p:spTree>
    <p:extLst>
      <p:ext uri="{BB962C8B-B14F-4D97-AF65-F5344CB8AC3E}">
        <p14:creationId xmlns:p14="http://schemas.microsoft.com/office/powerpoint/2010/main" val="41387563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839</TotalTime>
  <Words>379</Words>
  <Application>Microsoft Office PowerPoint</Application>
  <PresentationFormat>ワイド画面</PresentationFormat>
  <Paragraphs>89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Meiryo UI</vt:lpstr>
      <vt:lpstr>游ゴシック</vt:lpstr>
      <vt:lpstr>游ゴシック Light</vt:lpstr>
      <vt:lpstr>Arial</vt:lpstr>
      <vt:lpstr>Office テーマ</vt:lpstr>
      <vt:lpstr>新CRMシステム構築プロジェクト  - 移行計画書 -</vt:lpstr>
      <vt:lpstr>移行方針の概要</vt:lpstr>
      <vt:lpstr>移行対象データ一覧</vt:lpstr>
      <vt:lpstr>移行スケジュール</vt:lpstr>
      <vt:lpstr>移行体制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○○プロジェクト - プロジェクト計画書 -</dc:title>
  <dc:creator>箕輪 旭</dc:creator>
  <cp:lastModifiedBy>箕輪 旭</cp:lastModifiedBy>
  <cp:revision>103</cp:revision>
  <dcterms:created xsi:type="dcterms:W3CDTF">2020-02-25T23:56:54Z</dcterms:created>
  <dcterms:modified xsi:type="dcterms:W3CDTF">2020-04-10T10:30:42Z</dcterms:modified>
</cp:coreProperties>
</file>