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853" r:id="rId2"/>
    <p:sldId id="722" r:id="rId3"/>
    <p:sldId id="850" r:id="rId4"/>
    <p:sldId id="754" r:id="rId5"/>
    <p:sldId id="721" r:id="rId6"/>
    <p:sldId id="854" r:id="rId7"/>
    <p:sldId id="852" r:id="rId8"/>
    <p:sldId id="726" r:id="rId9"/>
    <p:sldId id="748" r:id="rId10"/>
    <p:sldId id="764" r:id="rId11"/>
    <p:sldId id="768" r:id="rId12"/>
    <p:sldId id="855" r:id="rId13"/>
    <p:sldId id="815" r:id="rId14"/>
    <p:sldId id="822" r:id="rId15"/>
    <p:sldId id="818" r:id="rId16"/>
    <p:sldId id="830" r:id="rId17"/>
    <p:sldId id="856" r:id="rId18"/>
    <p:sldId id="776" r:id="rId19"/>
    <p:sldId id="833" r:id="rId2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59" userDrawn="1">
          <p15:clr>
            <a:srgbClr val="A4A3A4"/>
          </p15:clr>
        </p15:guide>
        <p15:guide id="2" pos="438" userDrawn="1">
          <p15:clr>
            <a:srgbClr val="A4A3A4"/>
          </p15:clr>
        </p15:guide>
        <p15:guide id="3" pos="7242" userDrawn="1">
          <p15:clr>
            <a:srgbClr val="A4A3A4"/>
          </p15:clr>
        </p15:guide>
        <p15:guide id="4" orient="horz" pos="388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EF8"/>
    <a:srgbClr val="941100"/>
    <a:srgbClr val="FF632A"/>
    <a:srgbClr val="FF9300"/>
    <a:srgbClr val="32AA5C"/>
    <a:srgbClr val="649AE5"/>
    <a:srgbClr val="FBFEFF"/>
    <a:srgbClr val="FEF4F4"/>
    <a:srgbClr val="FCE8E8"/>
    <a:srgbClr val="F53D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56" autoAdjust="0"/>
    <p:restoredTop sz="94660"/>
  </p:normalViewPr>
  <p:slideViewPr>
    <p:cSldViewPr snapToGrid="0">
      <p:cViewPr varScale="1">
        <p:scale>
          <a:sx n="93" d="100"/>
          <a:sy n="93" d="100"/>
        </p:scale>
        <p:origin x="96" y="188"/>
      </p:cViewPr>
      <p:guideLst>
        <p:guide orient="horz" pos="459"/>
        <p:guide pos="438"/>
        <p:guide pos="7242"/>
        <p:guide orient="horz" pos="388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solidFill>
          <a:schemeClr val="bg1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6FE7EA-3DD8-D770-137F-45F07513A2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B4B7C5C-BCF7-4753-D290-A2051245E1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6537B9-89B1-E778-75D4-CBDAA138C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FFE79-A1C1-4C4D-A047-3D7DCBE08DC2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E7021C9-5E9C-CAEF-F47E-417AFB3E4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4013CB-CA0F-798B-7150-174EF7210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14D05-D665-464F-BD22-C302C7257B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20788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bg>
      <p:bgPr>
        <a:solidFill>
          <a:schemeClr val="bg1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54FDA6-3371-B40E-0F7F-A362E41DA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950ACDF-7D84-182F-CE7C-0C2C07D4C3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B9D312B-84E1-FAB5-BB9F-18398245A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FFE79-A1C1-4C4D-A047-3D7DCBE08DC2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934FB4A-43E6-3330-34A0-64935DBA6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034FC42-1850-5DFF-7D9A-52AFC45B4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14D05-D665-464F-BD22-C302C7257B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7114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bg>
      <p:bgPr>
        <a:solidFill>
          <a:schemeClr val="bg1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5AFA4DA-716E-03B1-7AFA-5083BECA81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CB93570-8566-8946-E9BF-6FBB163FC6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FDE651-8079-2881-6B46-0FF3E8547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FFE79-A1C1-4C4D-A047-3D7DCBE08DC2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EDA367-8C35-53E6-9694-2B7AB8748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0C95D0-688E-7EBF-E32B-623CBC148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14D05-D665-464F-BD22-C302C7257B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024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bg>
      <p:bgPr>
        <a:solidFill>
          <a:schemeClr val="bg1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AC2992-9EFC-B986-5AF9-5471BE0BF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C6FD78E-D1FC-3022-2DA9-E389EA850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980C9F3-7DEA-AC69-4CF6-1115C3EF0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FFE79-A1C1-4C4D-A047-3D7DCBE08DC2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FB52C01-16D1-7DC9-CAED-06E7D54BA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F392C36-1F99-F2A7-63F1-EDEA99171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14D05-D665-464F-BD22-C302C7257B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7667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Pr>
        <a:solidFill>
          <a:schemeClr val="bg1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E8D1A2-C275-DB49-2576-606C1E1BA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4B90A70-A90E-2DF5-6A52-BE1C504621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AB61094-7F52-0FC9-875F-ED12A881F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FFE79-A1C1-4C4D-A047-3D7DCBE08DC2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1CC89C-425B-4D93-3AE3-106D43F57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BDFCE6C-0041-2EB0-64C7-6FDD7D7C6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14D05-D665-464F-BD22-C302C7257B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935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bg>
      <p:bgPr>
        <a:solidFill>
          <a:schemeClr val="bg1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EAEF85-D965-ED65-D422-29691AD37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36A3BAA-B72C-BEE5-F72B-7C52676FCC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D5765DD-F0DC-D3F7-30E6-2F9A93CB94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ABCC8E1-F0F0-5AFE-494C-59AD03F85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FFE79-A1C1-4C4D-A047-3D7DCBE08DC2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E450D0B-1580-F491-7013-D3F6C361F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DC1DE7A-80C6-A79D-0049-26E912E0E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14D05-D665-464F-BD22-C302C7257B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4742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bg>
      <p:bgPr>
        <a:solidFill>
          <a:schemeClr val="bg1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290A0B-CE62-746D-9990-7EA4A628A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1F7C8F-F00D-90C7-3913-B7ED926C8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B2B5EEE-D923-369C-A284-E0DB1662B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71B3609-CD70-F136-0CD9-29C2E797C5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B93CC68-8020-6658-EE92-E504A51E70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C61B000-FF48-0B85-5835-31B0EFE03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FFE79-A1C1-4C4D-A047-3D7DCBE08DC2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B51BF57-25BE-0215-4112-ED98E63DD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8D4C43F-0628-3916-6334-F027794AA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14D05-D665-464F-BD22-C302C7257B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810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bg>
      <p:bgPr>
        <a:solidFill>
          <a:schemeClr val="bg1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5B6FDB-72BF-E932-331A-D53BB9F4C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2F992C8-F440-708D-E43D-9E07F745A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FFE79-A1C1-4C4D-A047-3D7DCBE08DC2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9787151-1EB3-9324-96B5-1272EB136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DEB5151-5228-CDC7-0F51-11905AB94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14D05-D665-464F-BD22-C302C7257B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2075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bg>
      <p:bgPr>
        <a:solidFill>
          <a:schemeClr val="bg1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C8655EE-2ABB-12B6-8E85-1872996AC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FFE79-A1C1-4C4D-A047-3D7DCBE08DC2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D4605E1-0360-D7FD-6A55-F5C50539F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0BDBAAB-1ADD-CC88-B632-BE26CB00E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14D05-D665-464F-BD22-C302C7257B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0371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bg>
      <p:bgPr>
        <a:solidFill>
          <a:schemeClr val="bg1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32557B-4D2E-73DA-F88F-0783D8318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27D7C57-9683-CFE2-A4EE-5498FB0BB5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D2FF2D0-130E-4599-FC0A-DF17207CEF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2DA4862-A1FD-7ABD-5C89-87C504DF7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FFE79-A1C1-4C4D-A047-3D7DCBE08DC2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B134EEC-D521-F930-1CFC-6ACD70AEA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6554850-5D00-B590-4DE8-C236DD53C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14D05-D665-464F-BD22-C302C7257B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7763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bg>
      <p:bgPr>
        <a:solidFill>
          <a:schemeClr val="bg1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7973E8-5AD7-F4F1-92E2-79243669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76C2376-FFAA-EACC-18A5-D4CC160D03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9FE7051-547C-EBA7-4FAA-560F8031B8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A541422-4796-69AE-AF6C-3CA997883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FFE79-A1C1-4C4D-A047-3D7DCBE08DC2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A84BC92-F900-0920-F573-0CE3FFC95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A896C93-0AA7-4395-D3C4-2E0DD7AE7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14D05-D665-464F-BD22-C302C7257B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8408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061FC59-97BF-09A9-5E5D-57A51094B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485F1D3-3E5F-7095-0BC6-8AEE593AD6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B3A31DD-B596-AE9B-1DD3-0B40B76F21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FFE79-A1C1-4C4D-A047-3D7DCBE08DC2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896036-A8BA-342F-4F7A-359B34F097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09800F-E28A-055A-9704-534AB84CBC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14D05-D665-464F-BD22-C302C7257B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5521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6B9A571-4AEB-2168-2E1A-CDBE3E45A8B2}"/>
              </a:ext>
            </a:extLst>
          </p:cNvPr>
          <p:cNvSpPr txBox="1"/>
          <p:nvPr/>
        </p:nvSpPr>
        <p:spPr>
          <a:xfrm>
            <a:off x="3669696" y="3136612"/>
            <a:ext cx="48526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自社と競争環境を分析する</a:t>
            </a:r>
            <a:endParaRPr kumimoji="1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284120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D82911C-2B8D-67AB-3C76-88C191CE18B7}"/>
              </a:ext>
            </a:extLst>
          </p:cNvPr>
          <p:cNvSpPr txBox="1"/>
          <p:nvPr/>
        </p:nvSpPr>
        <p:spPr>
          <a:xfrm>
            <a:off x="577562" y="728663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仮説立案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C11DCDF-78B4-E25F-5AC7-78DC270C0544}"/>
              </a:ext>
            </a:extLst>
          </p:cNvPr>
          <p:cNvSpPr/>
          <p:nvPr/>
        </p:nvSpPr>
        <p:spPr>
          <a:xfrm>
            <a:off x="695325" y="1385699"/>
            <a:ext cx="8890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F3F2577-861E-500C-D7D6-E6E869D1C533}"/>
              </a:ext>
            </a:extLst>
          </p:cNvPr>
          <p:cNvSpPr txBox="1"/>
          <p:nvPr/>
        </p:nvSpPr>
        <p:spPr>
          <a:xfrm>
            <a:off x="725955" y="3177544"/>
            <a:ext cx="3189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仮説は？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930B2F1-83B2-DC73-BA5C-E5159D4ECEAD}"/>
              </a:ext>
            </a:extLst>
          </p:cNvPr>
          <p:cNvSpPr txBox="1"/>
          <p:nvPr/>
        </p:nvSpPr>
        <p:spPr>
          <a:xfrm>
            <a:off x="725955" y="3806939"/>
            <a:ext cx="3189157" cy="19912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>
            <a:defPPr>
              <a:defRPr lang="ja-JP"/>
            </a:defPPr>
            <a:lvl1pPr marL="179388" indent="-179388">
              <a:buFont typeface="Arial" panose="020B0604020202020204" pitchFamily="34" charset="0"/>
              <a:buChar char="•"/>
              <a:defRPr sz="1600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XXX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913B5E1D-A132-330C-6613-734C2FA96DDC}"/>
              </a:ext>
            </a:extLst>
          </p:cNvPr>
          <p:cNvSpPr txBox="1"/>
          <p:nvPr/>
        </p:nvSpPr>
        <p:spPr>
          <a:xfrm>
            <a:off x="4501421" y="3806939"/>
            <a:ext cx="3189157" cy="19912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/>
          <a:p>
            <a:pPr marL="179388" indent="-179388">
              <a:buFont typeface="Arial" panose="020B0604020202020204" pitchFamily="34" charset="0"/>
              <a:buChar char="•"/>
            </a:pP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XXX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CC05C958-FB8D-4122-E392-F278322E5613}"/>
              </a:ext>
            </a:extLst>
          </p:cNvPr>
          <p:cNvSpPr txBox="1"/>
          <p:nvPr/>
        </p:nvSpPr>
        <p:spPr>
          <a:xfrm>
            <a:off x="4501421" y="3177544"/>
            <a:ext cx="3189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何を検証する？</a:t>
            </a:r>
          </a:p>
        </p:txBody>
      </p:sp>
      <p:sp>
        <p:nvSpPr>
          <p:cNvPr id="27" name="矢印: 右 26">
            <a:extLst>
              <a:ext uri="{FF2B5EF4-FFF2-40B4-BE49-F238E27FC236}">
                <a16:creationId xmlns:a16="http://schemas.microsoft.com/office/drawing/2014/main" id="{2DB2F6E0-2653-C5BA-B72B-E93EF2AA84F0}"/>
              </a:ext>
            </a:extLst>
          </p:cNvPr>
          <p:cNvSpPr/>
          <p:nvPr/>
        </p:nvSpPr>
        <p:spPr>
          <a:xfrm>
            <a:off x="4124546" y="4494782"/>
            <a:ext cx="167440" cy="615572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792F2749-1F96-73C3-7010-A9DFA7C4C3C4}"/>
              </a:ext>
            </a:extLst>
          </p:cNvPr>
          <p:cNvSpPr txBox="1"/>
          <p:nvPr/>
        </p:nvSpPr>
        <p:spPr>
          <a:xfrm>
            <a:off x="8276888" y="3806939"/>
            <a:ext cx="3189157" cy="19912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XXX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50119DBB-8DFC-ADBE-C681-7C48CD4C402C}"/>
              </a:ext>
            </a:extLst>
          </p:cNvPr>
          <p:cNvSpPr txBox="1"/>
          <p:nvPr/>
        </p:nvSpPr>
        <p:spPr>
          <a:xfrm>
            <a:off x="8276888" y="3177544"/>
            <a:ext cx="31891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次に何をする？</a:t>
            </a:r>
            <a:endParaRPr kumimoji="1" lang="en-US" altLang="ja-JP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（次の仮説）</a:t>
            </a:r>
            <a:endParaRPr kumimoji="1" lang="ja-JP" altLang="en-US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矢印: 右 30">
            <a:extLst>
              <a:ext uri="{FF2B5EF4-FFF2-40B4-BE49-F238E27FC236}">
                <a16:creationId xmlns:a16="http://schemas.microsoft.com/office/drawing/2014/main" id="{864A1E2D-C786-2A0B-07DD-47B24FAF4CBB}"/>
              </a:ext>
            </a:extLst>
          </p:cNvPr>
          <p:cNvSpPr/>
          <p:nvPr/>
        </p:nvSpPr>
        <p:spPr>
          <a:xfrm>
            <a:off x="7900013" y="4494782"/>
            <a:ext cx="167440" cy="615572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285E5699-DF90-308D-4097-DACDB1D5D8C7}"/>
              </a:ext>
            </a:extLst>
          </p:cNvPr>
          <p:cNvSpPr txBox="1"/>
          <p:nvPr/>
        </p:nvSpPr>
        <p:spPr>
          <a:xfrm>
            <a:off x="1120313" y="2290056"/>
            <a:ext cx="18405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提供したい価値</a:t>
            </a: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90B61879-F83C-B3EF-05F1-732A91E241D9}"/>
              </a:ext>
            </a:extLst>
          </p:cNvPr>
          <p:cNvSpPr/>
          <p:nvPr/>
        </p:nvSpPr>
        <p:spPr>
          <a:xfrm>
            <a:off x="3111958" y="2182270"/>
            <a:ext cx="6940282" cy="615682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21994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D82911C-2B8D-67AB-3C76-88C191CE18B7}"/>
              </a:ext>
            </a:extLst>
          </p:cNvPr>
          <p:cNvSpPr txBox="1"/>
          <p:nvPr/>
        </p:nvSpPr>
        <p:spPr>
          <a:xfrm>
            <a:off x="577562" y="728663"/>
            <a:ext cx="276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DX</a:t>
            </a:r>
            <a:r>
              <a:rPr kumimoji="1"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ロードマップ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C11DCDF-78B4-E25F-5AC7-78DC270C0544}"/>
              </a:ext>
            </a:extLst>
          </p:cNvPr>
          <p:cNvSpPr/>
          <p:nvPr/>
        </p:nvSpPr>
        <p:spPr>
          <a:xfrm>
            <a:off x="695325" y="1385699"/>
            <a:ext cx="8890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33770BB-4A61-3F26-C5A8-A832A737394E}"/>
              </a:ext>
            </a:extLst>
          </p:cNvPr>
          <p:cNvSpPr txBox="1"/>
          <p:nvPr/>
        </p:nvSpPr>
        <p:spPr>
          <a:xfrm>
            <a:off x="2223115" y="1674718"/>
            <a:ext cx="289268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ステップ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5E689F6-CADC-AACB-C11C-E4475FEFE10B}"/>
              </a:ext>
            </a:extLst>
          </p:cNvPr>
          <p:cNvSpPr txBox="1"/>
          <p:nvPr/>
        </p:nvSpPr>
        <p:spPr>
          <a:xfrm>
            <a:off x="5605890" y="1670796"/>
            <a:ext cx="262971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ステップ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endParaRPr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E597A461-69A1-59CA-E306-FED2D05A5394}"/>
              </a:ext>
            </a:extLst>
          </p:cNvPr>
          <p:cNvSpPr txBox="1"/>
          <p:nvPr/>
        </p:nvSpPr>
        <p:spPr>
          <a:xfrm>
            <a:off x="8820200" y="1670796"/>
            <a:ext cx="262971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ステップ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endParaRPr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143D29A9-FD73-D836-58A5-357F0C7AF954}"/>
              </a:ext>
            </a:extLst>
          </p:cNvPr>
          <p:cNvSpPr txBox="1"/>
          <p:nvPr/>
        </p:nvSpPr>
        <p:spPr>
          <a:xfrm>
            <a:off x="2057411" y="2074828"/>
            <a:ext cx="31969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MVP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でビジネスモデルが成立することを検証。この段階で大きな利益を目指さない</a:t>
            </a: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F47EEA45-DEF1-6E0B-2C1F-77FEE68A18E3}"/>
              </a:ext>
            </a:extLst>
          </p:cNvPr>
          <p:cNvSpPr txBox="1"/>
          <p:nvPr/>
        </p:nvSpPr>
        <p:spPr>
          <a:xfrm>
            <a:off x="5360773" y="2074828"/>
            <a:ext cx="31969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新事業としての成果の刈り取り</a:t>
            </a:r>
            <a:b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段階。定義したビジネスモデルを実現し、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ROI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を高める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B716CFF8-DF86-7F81-49F4-5FF0A99E7573}"/>
              </a:ext>
            </a:extLst>
          </p:cNvPr>
          <p:cNvSpPr txBox="1"/>
          <p:nvPr/>
        </p:nvSpPr>
        <p:spPr>
          <a:xfrm>
            <a:off x="8569776" y="2074828"/>
            <a:ext cx="31969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「業務改革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DX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」を繰り返し本格的に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ビジネスモデルを移行する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F2E15738-4EEC-9D33-48FC-D5703E846E52}"/>
              </a:ext>
            </a:extLst>
          </p:cNvPr>
          <p:cNvSpPr/>
          <p:nvPr/>
        </p:nvSpPr>
        <p:spPr>
          <a:xfrm>
            <a:off x="2216287" y="4260461"/>
            <a:ext cx="2906338" cy="115240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B721F491-ACAA-ED87-8B56-080695DAA3C4}"/>
              </a:ext>
            </a:extLst>
          </p:cNvPr>
          <p:cNvSpPr/>
          <p:nvPr/>
        </p:nvSpPr>
        <p:spPr>
          <a:xfrm>
            <a:off x="5467576" y="4260461"/>
            <a:ext cx="2906338" cy="115240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B1ACE3A8-7074-6B74-EF80-9DEF4BCAB8A1}"/>
              </a:ext>
            </a:extLst>
          </p:cNvPr>
          <p:cNvSpPr/>
          <p:nvPr/>
        </p:nvSpPr>
        <p:spPr>
          <a:xfrm>
            <a:off x="8681886" y="4260461"/>
            <a:ext cx="2906338" cy="115240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662C03F-458F-4A69-BB66-CDBED9E1E2C9}"/>
              </a:ext>
            </a:extLst>
          </p:cNvPr>
          <p:cNvSpPr/>
          <p:nvPr/>
        </p:nvSpPr>
        <p:spPr>
          <a:xfrm>
            <a:off x="2216287" y="2963358"/>
            <a:ext cx="2906338" cy="115240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B1C93F9-8F74-7E12-6563-573D2A97AC8C}"/>
              </a:ext>
            </a:extLst>
          </p:cNvPr>
          <p:cNvSpPr/>
          <p:nvPr/>
        </p:nvSpPr>
        <p:spPr>
          <a:xfrm>
            <a:off x="5467576" y="2963358"/>
            <a:ext cx="2906338" cy="115240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6F3E2B9-E639-BF57-D19A-995845F75FA7}"/>
              </a:ext>
            </a:extLst>
          </p:cNvPr>
          <p:cNvSpPr/>
          <p:nvPr/>
        </p:nvSpPr>
        <p:spPr>
          <a:xfrm>
            <a:off x="8681886" y="2963358"/>
            <a:ext cx="2906338" cy="115240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楕円 50">
            <a:extLst>
              <a:ext uri="{FF2B5EF4-FFF2-40B4-BE49-F238E27FC236}">
                <a16:creationId xmlns:a16="http://schemas.microsoft.com/office/drawing/2014/main" id="{A1985BE2-4B1C-A4A5-F2F2-1357F5C4A6A7}"/>
              </a:ext>
            </a:extLst>
          </p:cNvPr>
          <p:cNvSpPr/>
          <p:nvPr/>
        </p:nvSpPr>
        <p:spPr>
          <a:xfrm>
            <a:off x="577562" y="2963358"/>
            <a:ext cx="1546872" cy="1152405"/>
          </a:xfrm>
          <a:prstGeom prst="rect">
            <a:avLst/>
          </a:prstGeom>
          <a:solidFill>
            <a:schemeClr val="accent4"/>
          </a:solidFill>
          <a:ln w="28575" cap="flat" cmpd="sng" algn="ctr">
            <a:noFill/>
            <a:prstDash val="solid"/>
            <a:miter lim="800000"/>
          </a:ln>
          <a:effectLst/>
        </p:spPr>
        <p:txBody>
          <a:bodyPr wrap="none" rtlCol="0" anchor="ctr"/>
          <a:lstStyle/>
          <a:p>
            <a:pPr algn="ctr">
              <a:defRPr/>
            </a:pPr>
            <a:r>
              <a:rPr lang="ja-JP" altLang="en-US" sz="1600" b="1" kern="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仮説</a:t>
            </a:r>
          </a:p>
        </p:txBody>
      </p:sp>
      <p:sp>
        <p:nvSpPr>
          <p:cNvPr id="8" name="楕円 50">
            <a:extLst>
              <a:ext uri="{FF2B5EF4-FFF2-40B4-BE49-F238E27FC236}">
                <a16:creationId xmlns:a16="http://schemas.microsoft.com/office/drawing/2014/main" id="{BC61C09C-5AE1-DF50-4D45-46536AB13654}"/>
              </a:ext>
            </a:extLst>
          </p:cNvPr>
          <p:cNvSpPr/>
          <p:nvPr/>
        </p:nvSpPr>
        <p:spPr>
          <a:xfrm>
            <a:off x="577562" y="4260461"/>
            <a:ext cx="1546872" cy="1152405"/>
          </a:xfrm>
          <a:prstGeom prst="rect">
            <a:avLst/>
          </a:prstGeom>
          <a:solidFill>
            <a:schemeClr val="accent4"/>
          </a:solidFill>
          <a:ln w="28575" cap="flat" cmpd="sng" algn="ctr">
            <a:noFill/>
            <a:prstDash val="solid"/>
            <a:miter lim="800000"/>
          </a:ln>
          <a:effectLst/>
        </p:spPr>
        <p:txBody>
          <a:bodyPr wrap="none" rtlCol="0" anchor="ctr"/>
          <a:lstStyle/>
          <a:p>
            <a:pPr algn="ctr">
              <a:defRPr/>
            </a:pPr>
            <a:r>
              <a:rPr lang="ja-JP" altLang="en-US" sz="1600" b="1" kern="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施策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001CE57-7F88-1434-74E1-808F0E89BB99}"/>
              </a:ext>
            </a:extLst>
          </p:cNvPr>
          <p:cNvSpPr/>
          <p:nvPr/>
        </p:nvSpPr>
        <p:spPr>
          <a:xfrm>
            <a:off x="2216287" y="5518935"/>
            <a:ext cx="2906338" cy="115240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279588A-B4C8-9681-E348-9F349327B3CF}"/>
              </a:ext>
            </a:extLst>
          </p:cNvPr>
          <p:cNvSpPr/>
          <p:nvPr/>
        </p:nvSpPr>
        <p:spPr>
          <a:xfrm>
            <a:off x="5467576" y="5518935"/>
            <a:ext cx="2906338" cy="115240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77E4A3B-3218-A217-8772-42147AE00118}"/>
              </a:ext>
            </a:extLst>
          </p:cNvPr>
          <p:cNvSpPr/>
          <p:nvPr/>
        </p:nvSpPr>
        <p:spPr>
          <a:xfrm>
            <a:off x="8681886" y="5518935"/>
            <a:ext cx="2906338" cy="115240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楕円 50">
            <a:extLst>
              <a:ext uri="{FF2B5EF4-FFF2-40B4-BE49-F238E27FC236}">
                <a16:creationId xmlns:a16="http://schemas.microsoft.com/office/drawing/2014/main" id="{1A0F042E-9652-026D-510D-D0A571118E5D}"/>
              </a:ext>
            </a:extLst>
          </p:cNvPr>
          <p:cNvSpPr/>
          <p:nvPr/>
        </p:nvSpPr>
        <p:spPr>
          <a:xfrm>
            <a:off x="577562" y="5518935"/>
            <a:ext cx="1546872" cy="1152405"/>
          </a:xfrm>
          <a:prstGeom prst="rect">
            <a:avLst/>
          </a:prstGeom>
          <a:solidFill>
            <a:schemeClr val="accent4"/>
          </a:solidFill>
          <a:ln w="28575" cap="flat" cmpd="sng" algn="ctr">
            <a:noFill/>
            <a:prstDash val="solid"/>
            <a:miter lim="800000"/>
          </a:ln>
          <a:effectLst/>
        </p:spPr>
        <p:txBody>
          <a:bodyPr wrap="none" rtlCol="0" anchor="ctr"/>
          <a:lstStyle/>
          <a:p>
            <a:pPr algn="ctr">
              <a:defRPr/>
            </a:pPr>
            <a:r>
              <a:rPr lang="ja-JP" altLang="en-US" sz="1600" b="1" kern="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確認すること</a:t>
            </a:r>
          </a:p>
        </p:txBody>
      </p:sp>
    </p:spTree>
    <p:extLst>
      <p:ext uri="{BB962C8B-B14F-4D97-AF65-F5344CB8AC3E}">
        <p14:creationId xmlns:p14="http://schemas.microsoft.com/office/powerpoint/2010/main" val="7014251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6B9A571-4AEB-2168-2E1A-CDBE3E45A8B2}"/>
              </a:ext>
            </a:extLst>
          </p:cNvPr>
          <p:cNvSpPr txBox="1"/>
          <p:nvPr/>
        </p:nvSpPr>
        <p:spPr>
          <a:xfrm>
            <a:off x="4592227" y="3136612"/>
            <a:ext cx="30075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アイデアの深堀り</a:t>
            </a:r>
            <a:endParaRPr kumimoji="1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32525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6B9A571-4AEB-2168-2E1A-CDBE3E45A8B2}"/>
              </a:ext>
            </a:extLst>
          </p:cNvPr>
          <p:cNvSpPr txBox="1"/>
          <p:nvPr/>
        </p:nvSpPr>
        <p:spPr>
          <a:xfrm>
            <a:off x="577562" y="728663"/>
            <a:ext cx="19575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共感マップ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1BA5C7A-F61E-3D39-579B-DCE9B5809C8A}"/>
              </a:ext>
            </a:extLst>
          </p:cNvPr>
          <p:cNvSpPr/>
          <p:nvPr/>
        </p:nvSpPr>
        <p:spPr>
          <a:xfrm>
            <a:off x="695325" y="1385699"/>
            <a:ext cx="8890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" name="Picture 2" descr="フォーマルな男性のイラスト（シャツ）">
            <a:extLst>
              <a:ext uri="{FF2B5EF4-FFF2-40B4-BE49-F238E27FC236}">
                <a16:creationId xmlns:a16="http://schemas.microsoft.com/office/drawing/2014/main" id="{B0D71F0F-0610-19B3-1A97-1B77E08B22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6126" y="2089189"/>
            <a:ext cx="2660073" cy="2660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Google Shape;60;p14">
            <a:extLst>
              <a:ext uri="{FF2B5EF4-FFF2-40B4-BE49-F238E27FC236}">
                <a16:creationId xmlns:a16="http://schemas.microsoft.com/office/drawing/2014/main" id="{3F83E997-0A82-9B09-2D2C-60624EAAEDCC}"/>
              </a:ext>
            </a:extLst>
          </p:cNvPr>
          <p:cNvSpPr/>
          <p:nvPr/>
        </p:nvSpPr>
        <p:spPr>
          <a:xfrm>
            <a:off x="816138" y="2319145"/>
            <a:ext cx="4026676" cy="1146806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達成したいこと</a:t>
            </a:r>
            <a:r>
              <a:rPr lang="ja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endParaRPr lang="ja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Google Shape;60;p14">
            <a:extLst>
              <a:ext uri="{FF2B5EF4-FFF2-40B4-BE49-F238E27FC236}">
                <a16:creationId xmlns:a16="http://schemas.microsoft.com/office/drawing/2014/main" id="{A46C7BF1-D780-80C4-7BC5-95FC02537B2A}"/>
              </a:ext>
            </a:extLst>
          </p:cNvPr>
          <p:cNvSpPr/>
          <p:nvPr/>
        </p:nvSpPr>
        <p:spPr>
          <a:xfrm>
            <a:off x="816138" y="3556955"/>
            <a:ext cx="4026676" cy="1146806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何と言っている？</a:t>
            </a:r>
            <a:r>
              <a:rPr lang="ja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endParaRPr lang="ja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Google Shape;60;p14">
            <a:extLst>
              <a:ext uri="{FF2B5EF4-FFF2-40B4-BE49-F238E27FC236}">
                <a16:creationId xmlns:a16="http://schemas.microsoft.com/office/drawing/2014/main" id="{00B7E49C-90B8-1DD2-5B95-99920EADDA8A}"/>
              </a:ext>
            </a:extLst>
          </p:cNvPr>
          <p:cNvSpPr/>
          <p:nvPr/>
        </p:nvSpPr>
        <p:spPr>
          <a:xfrm>
            <a:off x="816138" y="4794764"/>
            <a:ext cx="4026676" cy="1146806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何をしている？</a:t>
            </a:r>
            <a:r>
              <a:rPr lang="ja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endParaRPr lang="ja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Google Shape;60;p14">
            <a:extLst>
              <a:ext uri="{FF2B5EF4-FFF2-40B4-BE49-F238E27FC236}">
                <a16:creationId xmlns:a16="http://schemas.microsoft.com/office/drawing/2014/main" id="{C20BBC92-0E18-9578-19B8-46138CF92E3B}"/>
              </a:ext>
            </a:extLst>
          </p:cNvPr>
          <p:cNvSpPr/>
          <p:nvPr/>
        </p:nvSpPr>
        <p:spPr>
          <a:xfrm>
            <a:off x="7379253" y="2319145"/>
            <a:ext cx="4026676" cy="1146806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困っていること</a:t>
            </a:r>
            <a:r>
              <a:rPr lang="ja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endParaRPr lang="ja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Google Shape;60;p14">
            <a:extLst>
              <a:ext uri="{FF2B5EF4-FFF2-40B4-BE49-F238E27FC236}">
                <a16:creationId xmlns:a16="http://schemas.microsoft.com/office/drawing/2014/main" id="{7E8B4101-F3F3-029A-EEAA-4D4CEC9BF75B}"/>
              </a:ext>
            </a:extLst>
          </p:cNvPr>
          <p:cNvSpPr/>
          <p:nvPr/>
        </p:nvSpPr>
        <p:spPr>
          <a:xfrm>
            <a:off x="7379253" y="3556955"/>
            <a:ext cx="4026676" cy="1146806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何を考えている？</a:t>
            </a:r>
            <a:r>
              <a:rPr lang="ja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endParaRPr lang="ja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Google Shape;60;p14">
            <a:extLst>
              <a:ext uri="{FF2B5EF4-FFF2-40B4-BE49-F238E27FC236}">
                <a16:creationId xmlns:a16="http://schemas.microsoft.com/office/drawing/2014/main" id="{2C46204E-1CEA-A08E-22B9-F2C870CE3A06}"/>
              </a:ext>
            </a:extLst>
          </p:cNvPr>
          <p:cNvSpPr/>
          <p:nvPr/>
        </p:nvSpPr>
        <p:spPr>
          <a:xfrm>
            <a:off x="7379253" y="4794764"/>
            <a:ext cx="4026676" cy="1146806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どう感じている？</a:t>
            </a:r>
            <a:r>
              <a:rPr lang="ja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endParaRPr lang="ja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Google Shape;60;p14">
            <a:extLst>
              <a:ext uri="{FF2B5EF4-FFF2-40B4-BE49-F238E27FC236}">
                <a16:creationId xmlns:a16="http://schemas.microsoft.com/office/drawing/2014/main" id="{F2999CE5-2743-4E46-9EF4-55782093FD7F}"/>
              </a:ext>
            </a:extLst>
          </p:cNvPr>
          <p:cNvSpPr/>
          <p:nvPr/>
        </p:nvSpPr>
        <p:spPr>
          <a:xfrm>
            <a:off x="4957786" y="4825028"/>
            <a:ext cx="2294519" cy="1111243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この人は誰？</a:t>
            </a:r>
            <a:r>
              <a:rPr lang="ja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endParaRPr lang="en-US" altLang="ja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6549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6B9A571-4AEB-2168-2E1A-CDBE3E45A8B2}"/>
              </a:ext>
            </a:extLst>
          </p:cNvPr>
          <p:cNvSpPr txBox="1"/>
          <p:nvPr/>
        </p:nvSpPr>
        <p:spPr>
          <a:xfrm>
            <a:off x="577562" y="728663"/>
            <a:ext cx="48474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How Might We(HMW)</a:t>
            </a:r>
            <a:endParaRPr kumimoji="1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1BA5C7A-F61E-3D39-579B-DCE9B5809C8A}"/>
              </a:ext>
            </a:extLst>
          </p:cNvPr>
          <p:cNvSpPr/>
          <p:nvPr/>
        </p:nvSpPr>
        <p:spPr>
          <a:xfrm>
            <a:off x="695325" y="1385699"/>
            <a:ext cx="8890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0DCF6D0-2B6D-F013-A868-A4CD8B4D05EA}"/>
              </a:ext>
            </a:extLst>
          </p:cNvPr>
          <p:cNvSpPr txBox="1"/>
          <p:nvPr/>
        </p:nvSpPr>
        <p:spPr>
          <a:xfrm>
            <a:off x="1270453" y="2364356"/>
            <a:ext cx="30380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私たちは、どうしたら</a:t>
            </a:r>
          </a:p>
        </p:txBody>
      </p:sp>
      <p:sp>
        <p:nvSpPr>
          <p:cNvPr id="14" name="Google Shape;60;p14">
            <a:extLst>
              <a:ext uri="{FF2B5EF4-FFF2-40B4-BE49-F238E27FC236}">
                <a16:creationId xmlns:a16="http://schemas.microsoft.com/office/drawing/2014/main" id="{9AD04E5E-D753-6E24-0CFB-8511E576178B}"/>
              </a:ext>
            </a:extLst>
          </p:cNvPr>
          <p:cNvSpPr/>
          <p:nvPr/>
        </p:nvSpPr>
        <p:spPr>
          <a:xfrm>
            <a:off x="1366152" y="2978964"/>
            <a:ext cx="8836625" cy="1659232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6EB5C059-0B5F-2CC2-325B-C1A10550C5F4}"/>
              </a:ext>
            </a:extLst>
          </p:cNvPr>
          <p:cNvSpPr txBox="1"/>
          <p:nvPr/>
        </p:nvSpPr>
        <p:spPr>
          <a:xfrm>
            <a:off x="7620019" y="4735950"/>
            <a:ext cx="25827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できるだろうか？</a:t>
            </a:r>
          </a:p>
        </p:txBody>
      </p:sp>
    </p:spTree>
    <p:extLst>
      <p:ext uri="{BB962C8B-B14F-4D97-AF65-F5344CB8AC3E}">
        <p14:creationId xmlns:p14="http://schemas.microsoft.com/office/powerpoint/2010/main" val="3973478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6B9A571-4AEB-2168-2E1A-CDBE3E45A8B2}"/>
              </a:ext>
            </a:extLst>
          </p:cNvPr>
          <p:cNvSpPr txBox="1"/>
          <p:nvPr/>
        </p:nvSpPr>
        <p:spPr>
          <a:xfrm>
            <a:off x="577562" y="728663"/>
            <a:ext cx="19800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ジョブ理論</a:t>
            </a:r>
            <a:endParaRPr kumimoji="1" lang="en-US" altLang="ja-JP" sz="3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1BA5C7A-F61E-3D39-579B-DCE9B5809C8A}"/>
              </a:ext>
            </a:extLst>
          </p:cNvPr>
          <p:cNvSpPr/>
          <p:nvPr/>
        </p:nvSpPr>
        <p:spPr>
          <a:xfrm>
            <a:off x="695325" y="1385699"/>
            <a:ext cx="8890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001B572-2F66-CC2B-2B4F-8A25F9A28E7C}"/>
              </a:ext>
            </a:extLst>
          </p:cNvPr>
          <p:cNvSpPr/>
          <p:nvPr/>
        </p:nvSpPr>
        <p:spPr>
          <a:xfrm>
            <a:off x="663575" y="2027401"/>
            <a:ext cx="10864850" cy="11811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t"/>
          <a:lstStyle/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実現したいこと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A71CA0B-D66B-339F-476A-DB31DAD8BAAD}"/>
              </a:ext>
            </a:extLst>
          </p:cNvPr>
          <p:cNvSpPr/>
          <p:nvPr/>
        </p:nvSpPr>
        <p:spPr>
          <a:xfrm>
            <a:off x="663575" y="3383552"/>
            <a:ext cx="2578100" cy="25464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t"/>
          <a:lstStyle/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抱えている課題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F65A308-4A86-2CE5-6245-5923886B2947}"/>
              </a:ext>
            </a:extLst>
          </p:cNvPr>
          <p:cNvSpPr/>
          <p:nvPr/>
        </p:nvSpPr>
        <p:spPr>
          <a:xfrm>
            <a:off x="3425825" y="3383552"/>
            <a:ext cx="2578100" cy="25464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t"/>
          <a:lstStyle/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障害物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32ABCA5-4C80-2EE1-6E06-6D7E9C5F76F8}"/>
              </a:ext>
            </a:extLst>
          </p:cNvPr>
          <p:cNvSpPr/>
          <p:nvPr/>
        </p:nvSpPr>
        <p:spPr>
          <a:xfrm>
            <a:off x="6188075" y="3383552"/>
            <a:ext cx="2578100" cy="25464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t"/>
          <a:lstStyle/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代替策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AB4E4CE-B1A6-1FEE-0F92-ADF96187EEDA}"/>
              </a:ext>
            </a:extLst>
          </p:cNvPr>
          <p:cNvSpPr/>
          <p:nvPr/>
        </p:nvSpPr>
        <p:spPr>
          <a:xfrm>
            <a:off x="8950325" y="3383552"/>
            <a:ext cx="2578100" cy="25464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t"/>
          <a:lstStyle/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重視していること</a:t>
            </a:r>
          </a:p>
        </p:txBody>
      </p:sp>
    </p:spTree>
    <p:extLst>
      <p:ext uri="{BB962C8B-B14F-4D97-AF65-F5344CB8AC3E}">
        <p14:creationId xmlns:p14="http://schemas.microsoft.com/office/powerpoint/2010/main" val="21840818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6B9A571-4AEB-2168-2E1A-CDBE3E45A8B2}"/>
              </a:ext>
            </a:extLst>
          </p:cNvPr>
          <p:cNvSpPr txBox="1"/>
          <p:nvPr/>
        </p:nvSpPr>
        <p:spPr>
          <a:xfrm>
            <a:off x="577562" y="728663"/>
            <a:ext cx="27013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ブランドの定義</a:t>
            </a:r>
            <a:endParaRPr kumimoji="1" lang="en-US" altLang="ja-JP" sz="3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1BA5C7A-F61E-3D39-579B-DCE9B5809C8A}"/>
              </a:ext>
            </a:extLst>
          </p:cNvPr>
          <p:cNvSpPr/>
          <p:nvPr/>
        </p:nvSpPr>
        <p:spPr>
          <a:xfrm>
            <a:off x="695325" y="1385699"/>
            <a:ext cx="8890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E238519B-36B0-258A-E381-58325AEBF8A5}"/>
              </a:ext>
            </a:extLst>
          </p:cNvPr>
          <p:cNvGrpSpPr/>
          <p:nvPr/>
        </p:nvGrpSpPr>
        <p:grpSpPr>
          <a:xfrm>
            <a:off x="695325" y="1987153"/>
            <a:ext cx="10781305" cy="3911758"/>
            <a:chOff x="695325" y="2296537"/>
            <a:chExt cx="10781305" cy="2368187"/>
          </a:xfrm>
        </p:grpSpPr>
        <p:sp>
          <p:nvSpPr>
            <p:cNvPr id="9" name="四角形: 角を丸くする 8">
              <a:extLst>
                <a:ext uri="{FF2B5EF4-FFF2-40B4-BE49-F238E27FC236}">
                  <a16:creationId xmlns:a16="http://schemas.microsoft.com/office/drawing/2014/main" id="{3458F2DB-AD94-1E91-3241-6BE51E63F07B}"/>
                </a:ext>
              </a:extLst>
            </p:cNvPr>
            <p:cNvSpPr/>
            <p:nvPr/>
          </p:nvSpPr>
          <p:spPr>
            <a:xfrm>
              <a:off x="695325" y="2296537"/>
              <a:ext cx="3507723" cy="1132463"/>
            </a:xfrm>
            <a:prstGeom prst="roundRect">
              <a:avLst>
                <a:gd name="adj" fmla="val 7853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kumimoji="1" lang="en-US" altLang="ja-JP" sz="2400" b="1" dirty="0">
                  <a:solidFill>
                    <a:schemeClr val="accent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Purpose</a:t>
              </a:r>
            </a:p>
            <a:p>
              <a:pPr algn="ctr"/>
              <a:r>
                <a:rPr kumimoji="1" lang="ja-JP" altLang="en-US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なぜやるのか？</a:t>
              </a:r>
              <a:endParaRPr kumimoji="1" lang="en-US" altLang="ja-JP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en-US" altLang="ja-JP" sz="2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XXX</a:t>
              </a:r>
            </a:p>
          </p:txBody>
        </p:sp>
        <p:sp>
          <p:nvSpPr>
            <p:cNvPr id="14" name="四角形: 角を丸くする 13">
              <a:extLst>
                <a:ext uri="{FF2B5EF4-FFF2-40B4-BE49-F238E27FC236}">
                  <a16:creationId xmlns:a16="http://schemas.microsoft.com/office/drawing/2014/main" id="{27942C4B-6DAA-B236-42CE-E32E498DB9C3}"/>
                </a:ext>
              </a:extLst>
            </p:cNvPr>
            <p:cNvSpPr/>
            <p:nvPr/>
          </p:nvSpPr>
          <p:spPr>
            <a:xfrm>
              <a:off x="4332116" y="2296537"/>
              <a:ext cx="3507723" cy="1132463"/>
            </a:xfrm>
            <a:prstGeom prst="roundRect">
              <a:avLst>
                <a:gd name="adj" fmla="val 7853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altLang="ja-JP" sz="2400" b="1" dirty="0">
                  <a:solidFill>
                    <a:schemeClr val="accent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Vision</a:t>
              </a:r>
            </a:p>
            <a:p>
              <a:pPr algn="ctr"/>
              <a:r>
                <a:rPr lang="ja-JP" altLang="en-US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どうなりたいか？</a:t>
              </a:r>
              <a:endParaRPr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en-US" altLang="ja-JP" sz="2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XXX</a:t>
              </a:r>
            </a:p>
          </p:txBody>
        </p:sp>
        <p:sp>
          <p:nvSpPr>
            <p:cNvPr id="16" name="四角形: 角を丸くする 15">
              <a:extLst>
                <a:ext uri="{FF2B5EF4-FFF2-40B4-BE49-F238E27FC236}">
                  <a16:creationId xmlns:a16="http://schemas.microsoft.com/office/drawing/2014/main" id="{B42CC022-060A-E51B-BCE2-1B1C164C4FA1}"/>
                </a:ext>
              </a:extLst>
            </p:cNvPr>
            <p:cNvSpPr/>
            <p:nvPr/>
          </p:nvSpPr>
          <p:spPr>
            <a:xfrm>
              <a:off x="7968907" y="2296537"/>
              <a:ext cx="3507723" cy="1132463"/>
            </a:xfrm>
            <a:prstGeom prst="roundRect">
              <a:avLst>
                <a:gd name="adj" fmla="val 7853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altLang="ja-JP" sz="2400" b="1" dirty="0">
                  <a:solidFill>
                    <a:schemeClr val="accent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Mission</a:t>
              </a:r>
            </a:p>
            <a:p>
              <a:pPr algn="ctr"/>
              <a:r>
                <a:rPr lang="ja-JP" altLang="en-US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日々何をするか？</a:t>
              </a:r>
              <a:endParaRPr lang="en-US" altLang="ja-JP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en-US" altLang="ja-JP" sz="2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XXX</a:t>
              </a:r>
            </a:p>
          </p:txBody>
        </p:sp>
        <p:sp>
          <p:nvSpPr>
            <p:cNvPr id="18" name="四角形: 角を丸くする 17">
              <a:extLst>
                <a:ext uri="{FF2B5EF4-FFF2-40B4-BE49-F238E27FC236}">
                  <a16:creationId xmlns:a16="http://schemas.microsoft.com/office/drawing/2014/main" id="{2FEF7D6D-9474-F821-950B-CEFC3977085D}"/>
                </a:ext>
              </a:extLst>
            </p:cNvPr>
            <p:cNvSpPr/>
            <p:nvPr/>
          </p:nvSpPr>
          <p:spPr>
            <a:xfrm>
              <a:off x="695325" y="3532261"/>
              <a:ext cx="3507723" cy="1132463"/>
            </a:xfrm>
            <a:prstGeom prst="roundRect">
              <a:avLst>
                <a:gd name="adj" fmla="val 7853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kumimoji="1" lang="en-US" altLang="ja-JP" sz="2400" b="1" dirty="0">
                  <a:solidFill>
                    <a:schemeClr val="accent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Core Value</a:t>
              </a:r>
            </a:p>
            <a:p>
              <a:pPr algn="ctr"/>
              <a:r>
                <a:rPr kumimoji="1" lang="en-US" altLang="ja-JP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(</a:t>
              </a:r>
              <a:r>
                <a:rPr kumimoji="1" lang="ja-JP" altLang="en-US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顧客に</a:t>
              </a:r>
              <a:r>
                <a:rPr kumimoji="1" lang="en-US" altLang="ja-JP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)</a:t>
              </a:r>
              <a:r>
                <a:rPr kumimoji="1" lang="ja-JP" altLang="en-US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何を約束するか？</a:t>
              </a:r>
              <a:endParaRPr kumimoji="1" lang="en-US" altLang="ja-JP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en-US" altLang="ja-JP" sz="2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XXX</a:t>
              </a:r>
              <a:endParaRPr kumimoji="1"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0" name="四角形: 角を丸くする 19">
              <a:extLst>
                <a:ext uri="{FF2B5EF4-FFF2-40B4-BE49-F238E27FC236}">
                  <a16:creationId xmlns:a16="http://schemas.microsoft.com/office/drawing/2014/main" id="{47A27322-0BD0-AEAC-5C67-08A272FF4B2B}"/>
                </a:ext>
              </a:extLst>
            </p:cNvPr>
            <p:cNvSpPr/>
            <p:nvPr/>
          </p:nvSpPr>
          <p:spPr>
            <a:xfrm>
              <a:off x="4332116" y="3532261"/>
              <a:ext cx="3507723" cy="1132463"/>
            </a:xfrm>
            <a:prstGeom prst="roundRect">
              <a:avLst>
                <a:gd name="adj" fmla="val 7853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altLang="ja-JP" sz="2400" b="1" dirty="0">
                  <a:solidFill>
                    <a:schemeClr val="accent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Persona</a:t>
              </a:r>
            </a:p>
            <a:p>
              <a:pPr algn="ctr"/>
              <a:r>
                <a:rPr lang="ja-JP" altLang="en-US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顧客は誰か？</a:t>
              </a:r>
              <a:endParaRPr lang="en-US" altLang="ja-JP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kumimoji="1" lang="en-US" altLang="ja-JP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en-US" altLang="ja-JP" sz="2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XXX</a:t>
              </a:r>
              <a:endParaRPr kumimoji="1"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2" name="四角形: 角を丸くする 21">
              <a:extLst>
                <a:ext uri="{FF2B5EF4-FFF2-40B4-BE49-F238E27FC236}">
                  <a16:creationId xmlns:a16="http://schemas.microsoft.com/office/drawing/2014/main" id="{6EC1DDFD-4D28-5731-BFD7-EA290240A7B4}"/>
                </a:ext>
              </a:extLst>
            </p:cNvPr>
            <p:cNvSpPr/>
            <p:nvPr/>
          </p:nvSpPr>
          <p:spPr>
            <a:xfrm>
              <a:off x="7968907" y="3532261"/>
              <a:ext cx="3507723" cy="1132463"/>
            </a:xfrm>
            <a:prstGeom prst="roundRect">
              <a:avLst>
                <a:gd name="adj" fmla="val 7853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altLang="ja-JP" sz="2400" b="1" dirty="0">
                  <a:solidFill>
                    <a:schemeClr val="accent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Solution</a:t>
              </a:r>
            </a:p>
            <a:p>
              <a:pPr algn="ctr"/>
              <a:r>
                <a:rPr lang="ja-JP" altLang="en-US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何を提供するか？</a:t>
              </a:r>
              <a:endParaRPr lang="en-US" altLang="ja-JP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kumimoji="1" lang="en-US" altLang="ja-JP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en-US" altLang="ja-JP" sz="2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XXX</a:t>
              </a:r>
              <a:endParaRPr kumimoji="1"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525454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6B9A571-4AEB-2168-2E1A-CDBE3E45A8B2}"/>
              </a:ext>
            </a:extLst>
          </p:cNvPr>
          <p:cNvSpPr txBox="1"/>
          <p:nvPr/>
        </p:nvSpPr>
        <p:spPr>
          <a:xfrm>
            <a:off x="4731688" y="3136612"/>
            <a:ext cx="27286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アイデアの実装</a:t>
            </a:r>
            <a:endParaRPr kumimoji="1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631297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3F017CC-91A8-CB82-CBF7-DD16D55446F4}"/>
              </a:ext>
            </a:extLst>
          </p:cNvPr>
          <p:cNvSpPr txBox="1"/>
          <p:nvPr/>
        </p:nvSpPr>
        <p:spPr>
          <a:xfrm>
            <a:off x="577562" y="728663"/>
            <a:ext cx="32447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ユーザーストーリー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068EB99-E094-F1AF-EB2D-A32E25A217F1}"/>
              </a:ext>
            </a:extLst>
          </p:cNvPr>
          <p:cNvSpPr/>
          <p:nvPr/>
        </p:nvSpPr>
        <p:spPr>
          <a:xfrm>
            <a:off x="695325" y="1385699"/>
            <a:ext cx="8890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A530DD3-E490-54E4-A257-632435B9792C}"/>
              </a:ext>
            </a:extLst>
          </p:cNvPr>
          <p:cNvSpPr txBox="1"/>
          <p:nvPr/>
        </p:nvSpPr>
        <p:spPr>
          <a:xfrm>
            <a:off x="3789266" y="2419267"/>
            <a:ext cx="795416" cy="41873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9DCC79F-94B1-CB60-35E1-51FD2D134D78}"/>
              </a:ext>
            </a:extLst>
          </p:cNvPr>
          <p:cNvSpPr/>
          <p:nvPr/>
        </p:nvSpPr>
        <p:spPr>
          <a:xfrm>
            <a:off x="832607" y="2327246"/>
            <a:ext cx="2801607" cy="691103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DB687CA1-C7FB-AAC7-35C4-D4687C61B7BE}"/>
              </a:ext>
            </a:extLst>
          </p:cNvPr>
          <p:cNvSpPr/>
          <p:nvPr/>
        </p:nvSpPr>
        <p:spPr>
          <a:xfrm>
            <a:off x="1588933" y="2071480"/>
            <a:ext cx="1209221" cy="359992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ユーザ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7EE73CE-3722-7B5F-6611-AB9E0A3E60E4}"/>
              </a:ext>
            </a:extLst>
          </p:cNvPr>
          <p:cNvSpPr/>
          <p:nvPr/>
        </p:nvSpPr>
        <p:spPr>
          <a:xfrm>
            <a:off x="4415874" y="2327246"/>
            <a:ext cx="5130255" cy="691103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37BF097-711C-4D45-9E7F-63F9FC37F099}"/>
              </a:ext>
            </a:extLst>
          </p:cNvPr>
          <p:cNvSpPr txBox="1"/>
          <p:nvPr/>
        </p:nvSpPr>
        <p:spPr>
          <a:xfrm>
            <a:off x="9708496" y="2419267"/>
            <a:ext cx="795416" cy="41873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するために</a:t>
            </a:r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5424C269-ABC1-BB3D-C4A8-37769860AFA2}"/>
              </a:ext>
            </a:extLst>
          </p:cNvPr>
          <p:cNvSpPr/>
          <p:nvPr/>
        </p:nvSpPr>
        <p:spPr>
          <a:xfrm>
            <a:off x="6376390" y="2071480"/>
            <a:ext cx="1209221" cy="359992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目的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D9C0FCD-8F52-D850-5AE8-CDC0EE1A33D9}"/>
              </a:ext>
            </a:extLst>
          </p:cNvPr>
          <p:cNvSpPr/>
          <p:nvPr/>
        </p:nvSpPr>
        <p:spPr>
          <a:xfrm>
            <a:off x="832607" y="3305959"/>
            <a:ext cx="8713522" cy="691103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F58E0D7-FD5D-08CC-B678-E159AE73C23F}"/>
              </a:ext>
            </a:extLst>
          </p:cNvPr>
          <p:cNvSpPr txBox="1"/>
          <p:nvPr/>
        </p:nvSpPr>
        <p:spPr>
          <a:xfrm>
            <a:off x="9708496" y="3442141"/>
            <a:ext cx="795416" cy="41873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が必要。</a:t>
            </a:r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7D7C0241-16DE-D3A8-4CA8-586155B70FEE}"/>
              </a:ext>
            </a:extLst>
          </p:cNvPr>
          <p:cNvSpPr/>
          <p:nvPr/>
        </p:nvSpPr>
        <p:spPr>
          <a:xfrm>
            <a:off x="4575997" y="3088512"/>
            <a:ext cx="1209221" cy="359992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機能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E483370-3870-EBB3-DCBB-CA2CC12CCC4E}"/>
              </a:ext>
            </a:extLst>
          </p:cNvPr>
          <p:cNvSpPr/>
          <p:nvPr/>
        </p:nvSpPr>
        <p:spPr>
          <a:xfrm>
            <a:off x="2056436" y="4263144"/>
            <a:ext cx="7489694" cy="691103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13231EB-2111-6CCD-A011-8CFCBC53B166}"/>
              </a:ext>
            </a:extLst>
          </p:cNvPr>
          <p:cNvSpPr txBox="1"/>
          <p:nvPr/>
        </p:nvSpPr>
        <p:spPr>
          <a:xfrm>
            <a:off x="1002201" y="4399327"/>
            <a:ext cx="795416" cy="41873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今は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25BF11-C172-2B70-AFCB-6127FA7BCCAC}"/>
              </a:ext>
            </a:extLst>
          </p:cNvPr>
          <p:cNvSpPr txBox="1"/>
          <p:nvPr/>
        </p:nvSpPr>
        <p:spPr>
          <a:xfrm>
            <a:off x="9708496" y="4399327"/>
            <a:ext cx="795416" cy="41873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ので</a:t>
            </a:r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CD36D41B-AF9F-2BF4-976E-83C69A70078D}"/>
              </a:ext>
            </a:extLst>
          </p:cNvPr>
          <p:cNvSpPr/>
          <p:nvPr/>
        </p:nvSpPr>
        <p:spPr>
          <a:xfrm>
            <a:off x="5196672" y="4062201"/>
            <a:ext cx="1209221" cy="359992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課題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27B083E-AA53-6B27-5137-1D404E2D2018}"/>
              </a:ext>
            </a:extLst>
          </p:cNvPr>
          <p:cNvSpPr/>
          <p:nvPr/>
        </p:nvSpPr>
        <p:spPr>
          <a:xfrm>
            <a:off x="815087" y="5286980"/>
            <a:ext cx="8731042" cy="691103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514D994-7E28-E507-2F36-E9C3F53EB86F}"/>
              </a:ext>
            </a:extLst>
          </p:cNvPr>
          <p:cNvSpPr txBox="1"/>
          <p:nvPr/>
        </p:nvSpPr>
        <p:spPr>
          <a:xfrm>
            <a:off x="9708496" y="5423162"/>
            <a:ext cx="795416" cy="41873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をつくる。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楕円 25">
            <a:extLst>
              <a:ext uri="{FF2B5EF4-FFF2-40B4-BE49-F238E27FC236}">
                <a16:creationId xmlns:a16="http://schemas.microsoft.com/office/drawing/2014/main" id="{7AFB97C8-8AB6-7083-53BB-3EA994E6D8BB}"/>
              </a:ext>
            </a:extLst>
          </p:cNvPr>
          <p:cNvSpPr/>
          <p:nvPr/>
        </p:nvSpPr>
        <p:spPr>
          <a:xfrm>
            <a:off x="4283513" y="5086857"/>
            <a:ext cx="1209221" cy="359992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要件</a:t>
            </a:r>
          </a:p>
        </p:txBody>
      </p:sp>
    </p:spTree>
    <p:extLst>
      <p:ext uri="{BB962C8B-B14F-4D97-AF65-F5344CB8AC3E}">
        <p14:creationId xmlns:p14="http://schemas.microsoft.com/office/powerpoint/2010/main" val="42749506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6B9A571-4AEB-2168-2E1A-CDBE3E45A8B2}"/>
              </a:ext>
            </a:extLst>
          </p:cNvPr>
          <p:cNvSpPr txBox="1"/>
          <p:nvPr/>
        </p:nvSpPr>
        <p:spPr>
          <a:xfrm>
            <a:off x="577562" y="728663"/>
            <a:ext cx="31566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MVP</a:t>
            </a:r>
            <a:r>
              <a:rPr kumimoji="1"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の構成要素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421EB4A5-7311-D4D1-7882-C0913BB087D3}"/>
              </a:ext>
            </a:extLst>
          </p:cNvPr>
          <p:cNvSpPr/>
          <p:nvPr/>
        </p:nvSpPr>
        <p:spPr>
          <a:xfrm>
            <a:off x="695325" y="1385699"/>
            <a:ext cx="8890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B059374F-A5B7-BE58-2C59-394577519755}"/>
              </a:ext>
            </a:extLst>
          </p:cNvPr>
          <p:cNvSpPr/>
          <p:nvPr/>
        </p:nvSpPr>
        <p:spPr>
          <a:xfrm>
            <a:off x="695325" y="2011067"/>
            <a:ext cx="1239906" cy="1837535"/>
          </a:xfrm>
          <a:prstGeom prst="rect">
            <a:avLst/>
          </a:prstGeom>
          <a:solidFill>
            <a:schemeClr val="accent4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顧客接点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BFCFA171-E162-12B4-103D-7CED0D51768F}"/>
              </a:ext>
            </a:extLst>
          </p:cNvPr>
          <p:cNvSpPr/>
          <p:nvPr/>
        </p:nvSpPr>
        <p:spPr>
          <a:xfrm>
            <a:off x="695325" y="3930563"/>
            <a:ext cx="1239906" cy="2315653"/>
          </a:xfrm>
          <a:prstGeom prst="rect">
            <a:avLst/>
          </a:prstGeom>
          <a:solidFill>
            <a:schemeClr val="accent4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業務管理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37CA4E87-1CCF-58F2-FFF4-AA1385D03252}"/>
              </a:ext>
            </a:extLst>
          </p:cNvPr>
          <p:cNvSpPr/>
          <p:nvPr/>
        </p:nvSpPr>
        <p:spPr>
          <a:xfrm>
            <a:off x="2071756" y="2011067"/>
            <a:ext cx="2301795" cy="40900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サービスサイト・アプリ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A23621B7-8FCA-D952-2522-3D7AC89C318A}"/>
              </a:ext>
            </a:extLst>
          </p:cNvPr>
          <p:cNvSpPr/>
          <p:nvPr/>
        </p:nvSpPr>
        <p:spPr>
          <a:xfrm>
            <a:off x="2071756" y="2487243"/>
            <a:ext cx="2301795" cy="40900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ランディングページ（</a:t>
            </a:r>
            <a: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LP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E31A8E96-C05C-AE0A-5809-AA7B377F2798}"/>
              </a:ext>
            </a:extLst>
          </p:cNvPr>
          <p:cNvSpPr/>
          <p:nvPr/>
        </p:nvSpPr>
        <p:spPr>
          <a:xfrm>
            <a:off x="2071756" y="2963422"/>
            <a:ext cx="2301795" cy="40900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請求・支払</a:t>
            </a:r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2641CAA8-603B-1913-0E09-190FC48224A5}"/>
              </a:ext>
            </a:extLst>
          </p:cNvPr>
          <p:cNvSpPr/>
          <p:nvPr/>
        </p:nvSpPr>
        <p:spPr>
          <a:xfrm>
            <a:off x="2071756" y="3439598"/>
            <a:ext cx="2301795" cy="40900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サポート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0B67313-3685-1A72-893C-E54319C091ED}"/>
              </a:ext>
            </a:extLst>
          </p:cNvPr>
          <p:cNvSpPr/>
          <p:nvPr/>
        </p:nvSpPr>
        <p:spPr>
          <a:xfrm>
            <a:off x="4510076" y="2011067"/>
            <a:ext cx="4414454" cy="409004"/>
          </a:xfrm>
          <a:prstGeom prst="rect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顧客が利用するシステム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B058633-DE13-8B34-117D-A4912537BF04}"/>
              </a:ext>
            </a:extLst>
          </p:cNvPr>
          <p:cNvSpPr/>
          <p:nvPr/>
        </p:nvSpPr>
        <p:spPr>
          <a:xfrm>
            <a:off x="4510076" y="2487243"/>
            <a:ext cx="4414454" cy="409004"/>
          </a:xfrm>
          <a:prstGeom prst="rect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プロダクトを紹介する</a:t>
            </a:r>
            <a: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Web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サイト</a:t>
            </a:r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ACF4CAD-509B-C467-C34C-E39EF756064A}"/>
              </a:ext>
            </a:extLst>
          </p:cNvPr>
          <p:cNvSpPr/>
          <p:nvPr/>
        </p:nvSpPr>
        <p:spPr>
          <a:xfrm>
            <a:off x="4510076" y="2963422"/>
            <a:ext cx="4414454" cy="409004"/>
          </a:xfrm>
          <a:prstGeom prst="rect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顧客に請求金額を通知し、支払うシステム</a:t>
            </a:r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1A64926-DE91-F305-3583-EB3738F30514}"/>
              </a:ext>
            </a:extLst>
          </p:cNvPr>
          <p:cNvSpPr/>
          <p:nvPr/>
        </p:nvSpPr>
        <p:spPr>
          <a:xfrm>
            <a:off x="4510076" y="3439598"/>
            <a:ext cx="4414454" cy="409004"/>
          </a:xfrm>
          <a:prstGeom prst="rect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顧客からの問い合わせを受け付けるシステム</a:t>
            </a: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CC5C4B6-F457-3E7D-4CAC-9CB683B776D6}"/>
              </a:ext>
            </a:extLst>
          </p:cNvPr>
          <p:cNvSpPr/>
          <p:nvPr/>
        </p:nvSpPr>
        <p:spPr>
          <a:xfrm>
            <a:off x="2071756" y="3915776"/>
            <a:ext cx="2301795" cy="40900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zh-TW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CRM</a:t>
            </a:r>
            <a:r>
              <a:rPr kumimoji="1" lang="zh-TW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（顧客管理）</a:t>
            </a: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46B9EC86-04CF-2442-2473-02F9CC917FE2}"/>
              </a:ext>
            </a:extLst>
          </p:cNvPr>
          <p:cNvSpPr/>
          <p:nvPr/>
        </p:nvSpPr>
        <p:spPr>
          <a:xfrm>
            <a:off x="2071756" y="4391952"/>
            <a:ext cx="2301795" cy="40900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SCM</a:t>
            </a:r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（生産管理）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D11DF087-5DD6-18F8-A7F0-A0D28BA455CB}"/>
              </a:ext>
            </a:extLst>
          </p:cNvPr>
          <p:cNvSpPr/>
          <p:nvPr/>
        </p:nvSpPr>
        <p:spPr>
          <a:xfrm>
            <a:off x="2071756" y="4876494"/>
            <a:ext cx="2301795" cy="40900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ヘルプデスク管理</a:t>
            </a: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5AD3C577-0B04-A8B0-9963-EEE3A815448B}"/>
              </a:ext>
            </a:extLst>
          </p:cNvPr>
          <p:cNvSpPr/>
          <p:nvPr/>
        </p:nvSpPr>
        <p:spPr>
          <a:xfrm>
            <a:off x="2071756" y="5361035"/>
            <a:ext cx="2301795" cy="40900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zh-TW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請求、収納管理</a:t>
            </a:r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1E7D2C3F-0576-9E11-4551-5F856D02875B}"/>
              </a:ext>
            </a:extLst>
          </p:cNvPr>
          <p:cNvSpPr/>
          <p:nvPr/>
        </p:nvSpPr>
        <p:spPr>
          <a:xfrm>
            <a:off x="2071756" y="5837212"/>
            <a:ext cx="2301795" cy="40900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分析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749147D-CF47-D39E-5B27-41E85BFA64AC}"/>
              </a:ext>
            </a:extLst>
          </p:cNvPr>
          <p:cNvSpPr/>
          <p:nvPr/>
        </p:nvSpPr>
        <p:spPr>
          <a:xfrm>
            <a:off x="4510076" y="3915776"/>
            <a:ext cx="4414454" cy="409004"/>
          </a:xfrm>
          <a:prstGeom prst="rect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顧客情報や営業状況を管理するシステム</a:t>
            </a:r>
            <a:endParaRPr kumimoji="1" lang="zh-TW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39CB430-AFC4-C724-B5A0-11D5924437CC}"/>
              </a:ext>
            </a:extLst>
          </p:cNvPr>
          <p:cNvSpPr/>
          <p:nvPr/>
        </p:nvSpPr>
        <p:spPr>
          <a:xfrm>
            <a:off x="4510076" y="4391952"/>
            <a:ext cx="4414454" cy="409004"/>
          </a:xfrm>
          <a:prstGeom prst="rect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商品の生産状況を管理するシステム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5877DB5-5A4F-A72A-6529-5CCB10D75907}"/>
              </a:ext>
            </a:extLst>
          </p:cNvPr>
          <p:cNvSpPr/>
          <p:nvPr/>
        </p:nvSpPr>
        <p:spPr>
          <a:xfrm>
            <a:off x="4510076" y="4876494"/>
            <a:ext cx="4414454" cy="409004"/>
          </a:xfrm>
          <a:prstGeom prst="rect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顧客からの問い合わせに対処するシステム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F7E52F8-5FD3-5469-FCC5-AD5866D4A4DB}"/>
              </a:ext>
            </a:extLst>
          </p:cNvPr>
          <p:cNvSpPr/>
          <p:nvPr/>
        </p:nvSpPr>
        <p:spPr>
          <a:xfrm>
            <a:off x="4510076" y="5361035"/>
            <a:ext cx="4414454" cy="409004"/>
          </a:xfrm>
          <a:prstGeom prst="rect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顧客への請求を行い、収納状況を確認するシステム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B891FA8-D7CD-877E-F970-64B6F705BFED}"/>
              </a:ext>
            </a:extLst>
          </p:cNvPr>
          <p:cNvSpPr/>
          <p:nvPr/>
        </p:nvSpPr>
        <p:spPr>
          <a:xfrm>
            <a:off x="4510076" y="5837212"/>
            <a:ext cx="4414454" cy="409004"/>
          </a:xfrm>
          <a:prstGeom prst="rect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プロダクトの利用状況などを分析するシステム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1051140-546F-CD8D-219E-16FB24F23F4E}"/>
              </a:ext>
            </a:extLst>
          </p:cNvPr>
          <p:cNvSpPr/>
          <p:nvPr/>
        </p:nvSpPr>
        <p:spPr>
          <a:xfrm>
            <a:off x="9061054" y="2011067"/>
            <a:ext cx="2736769" cy="4090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C30A8DEE-C0CE-395D-47FB-F4DCD8307875}"/>
              </a:ext>
            </a:extLst>
          </p:cNvPr>
          <p:cNvSpPr/>
          <p:nvPr/>
        </p:nvSpPr>
        <p:spPr>
          <a:xfrm>
            <a:off x="9061054" y="2487243"/>
            <a:ext cx="2736769" cy="4090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E38CDD7A-237E-8ED8-C644-A4319F628D6C}"/>
              </a:ext>
            </a:extLst>
          </p:cNvPr>
          <p:cNvSpPr/>
          <p:nvPr/>
        </p:nvSpPr>
        <p:spPr>
          <a:xfrm>
            <a:off x="9061054" y="2963422"/>
            <a:ext cx="2736769" cy="4090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E005CDEC-7D57-EAEF-3718-8203D00EA785}"/>
              </a:ext>
            </a:extLst>
          </p:cNvPr>
          <p:cNvSpPr/>
          <p:nvPr/>
        </p:nvSpPr>
        <p:spPr>
          <a:xfrm>
            <a:off x="9061054" y="3439598"/>
            <a:ext cx="2736769" cy="4090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CA62253C-BDC7-D7D4-CF76-5DC5CF8D5E44}"/>
              </a:ext>
            </a:extLst>
          </p:cNvPr>
          <p:cNvSpPr/>
          <p:nvPr/>
        </p:nvSpPr>
        <p:spPr>
          <a:xfrm>
            <a:off x="9061054" y="3915776"/>
            <a:ext cx="2736769" cy="4090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56DAE804-9A24-F9BB-992F-5C0A151869E3}"/>
              </a:ext>
            </a:extLst>
          </p:cNvPr>
          <p:cNvSpPr/>
          <p:nvPr/>
        </p:nvSpPr>
        <p:spPr>
          <a:xfrm>
            <a:off x="9061054" y="4391952"/>
            <a:ext cx="2736769" cy="4090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931DBEF8-F818-3DBD-B427-F47C583B7552}"/>
              </a:ext>
            </a:extLst>
          </p:cNvPr>
          <p:cNvSpPr/>
          <p:nvPr/>
        </p:nvSpPr>
        <p:spPr>
          <a:xfrm>
            <a:off x="9061054" y="4876494"/>
            <a:ext cx="2736769" cy="4090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EF0FBF6F-89D1-6086-FA1D-A7AB43DAC5F0}"/>
              </a:ext>
            </a:extLst>
          </p:cNvPr>
          <p:cNvSpPr/>
          <p:nvPr/>
        </p:nvSpPr>
        <p:spPr>
          <a:xfrm>
            <a:off x="9061054" y="5361035"/>
            <a:ext cx="2736769" cy="4090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30A4F647-885C-D253-8E9A-FEA77158589E}"/>
              </a:ext>
            </a:extLst>
          </p:cNvPr>
          <p:cNvSpPr/>
          <p:nvPr/>
        </p:nvSpPr>
        <p:spPr>
          <a:xfrm>
            <a:off x="9061054" y="5837212"/>
            <a:ext cx="2736769" cy="4090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15B25CDF-4023-F0B0-FBE9-4150F3E23E49}"/>
              </a:ext>
            </a:extLst>
          </p:cNvPr>
          <p:cNvSpPr txBox="1"/>
          <p:nvPr/>
        </p:nvSpPr>
        <p:spPr>
          <a:xfrm>
            <a:off x="9809485" y="1612174"/>
            <a:ext cx="12399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1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実装方法</a:t>
            </a:r>
            <a:endParaRPr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2538124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6B9A571-4AEB-2168-2E1A-CDBE3E45A8B2}"/>
              </a:ext>
            </a:extLst>
          </p:cNvPr>
          <p:cNvSpPr txBox="1"/>
          <p:nvPr/>
        </p:nvSpPr>
        <p:spPr>
          <a:xfrm>
            <a:off x="577562" y="728663"/>
            <a:ext cx="48814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プロダクトポートフォリオ分析</a:t>
            </a:r>
            <a:endParaRPr kumimoji="1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421EB4A5-7311-D4D1-7882-C0913BB087D3}"/>
              </a:ext>
            </a:extLst>
          </p:cNvPr>
          <p:cNvSpPr/>
          <p:nvPr/>
        </p:nvSpPr>
        <p:spPr>
          <a:xfrm>
            <a:off x="695325" y="1385699"/>
            <a:ext cx="8890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" name="直線矢印コネクタ 2">
            <a:extLst>
              <a:ext uri="{FF2B5EF4-FFF2-40B4-BE49-F238E27FC236}">
                <a16:creationId xmlns:a16="http://schemas.microsoft.com/office/drawing/2014/main" id="{A180E365-1AE1-A867-379F-195F7706E5FA}"/>
              </a:ext>
            </a:extLst>
          </p:cNvPr>
          <p:cNvCxnSpPr>
            <a:cxnSpLocks/>
          </p:cNvCxnSpPr>
          <p:nvPr/>
        </p:nvCxnSpPr>
        <p:spPr>
          <a:xfrm>
            <a:off x="1340708" y="4297616"/>
            <a:ext cx="8519097" cy="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id="{EAC28C6E-D017-433D-C4A6-A279E884E16D}"/>
              </a:ext>
            </a:extLst>
          </p:cNvPr>
          <p:cNvCxnSpPr>
            <a:cxnSpLocks/>
          </p:cNvCxnSpPr>
          <p:nvPr/>
        </p:nvCxnSpPr>
        <p:spPr>
          <a:xfrm flipV="1">
            <a:off x="5562122" y="2064982"/>
            <a:ext cx="0" cy="4445933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B3E5C53-091B-CBA6-F50E-ADAD97A1E3B3}"/>
              </a:ext>
            </a:extLst>
          </p:cNvPr>
          <p:cNvSpPr txBox="1"/>
          <p:nvPr/>
        </p:nvSpPr>
        <p:spPr>
          <a:xfrm>
            <a:off x="2578664" y="6352890"/>
            <a:ext cx="15802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負け犬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C70DFEA-C659-5878-1ADC-989C04237459}"/>
              </a:ext>
            </a:extLst>
          </p:cNvPr>
          <p:cNvSpPr txBox="1"/>
          <p:nvPr/>
        </p:nvSpPr>
        <p:spPr>
          <a:xfrm>
            <a:off x="6653672" y="6335742"/>
            <a:ext cx="25450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金のなる木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B73DE6F-878F-F1E6-1DC6-9A6D9E90A2F8}"/>
              </a:ext>
            </a:extLst>
          </p:cNvPr>
          <p:cNvSpPr txBox="1"/>
          <p:nvPr/>
        </p:nvSpPr>
        <p:spPr>
          <a:xfrm>
            <a:off x="6413867" y="1805381"/>
            <a:ext cx="25450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花形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F435859-1DF7-3780-2AA0-1AB810A89021}"/>
              </a:ext>
            </a:extLst>
          </p:cNvPr>
          <p:cNvSpPr txBox="1"/>
          <p:nvPr/>
        </p:nvSpPr>
        <p:spPr>
          <a:xfrm>
            <a:off x="2578664" y="1816786"/>
            <a:ext cx="15802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問題児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7BFCAE57-A67F-D17B-538A-0937EAEBF1ED}"/>
              </a:ext>
            </a:extLst>
          </p:cNvPr>
          <p:cNvSpPr txBox="1"/>
          <p:nvPr/>
        </p:nvSpPr>
        <p:spPr>
          <a:xfrm>
            <a:off x="9970562" y="4128339"/>
            <a:ext cx="15229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市場シェア率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1B4F687E-7F50-2583-6FCC-9E7F2B1E50B1}"/>
              </a:ext>
            </a:extLst>
          </p:cNvPr>
          <p:cNvSpPr txBox="1"/>
          <p:nvPr/>
        </p:nvSpPr>
        <p:spPr>
          <a:xfrm>
            <a:off x="4634670" y="1503679"/>
            <a:ext cx="18427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市場成長率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EE4C394D-6E75-0492-A5FA-0D8B593B56E1}"/>
              </a:ext>
            </a:extLst>
          </p:cNvPr>
          <p:cNvSpPr/>
          <p:nvPr/>
        </p:nvSpPr>
        <p:spPr>
          <a:xfrm>
            <a:off x="5737737" y="2245933"/>
            <a:ext cx="3941773" cy="193248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b="0" i="0" dirty="0">
              <a:solidFill>
                <a:srgbClr val="37415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2027925B-1A49-D891-621A-55EABF877DE9}"/>
              </a:ext>
            </a:extLst>
          </p:cNvPr>
          <p:cNvSpPr/>
          <p:nvPr/>
        </p:nvSpPr>
        <p:spPr>
          <a:xfrm>
            <a:off x="5737737" y="4416812"/>
            <a:ext cx="3941773" cy="193248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b="0" i="0" dirty="0">
              <a:solidFill>
                <a:srgbClr val="37415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1C3F6D9D-53AF-E8CB-1B50-E1131BF5E21E}"/>
              </a:ext>
            </a:extLst>
          </p:cNvPr>
          <p:cNvSpPr/>
          <p:nvPr/>
        </p:nvSpPr>
        <p:spPr>
          <a:xfrm>
            <a:off x="1444735" y="4416812"/>
            <a:ext cx="3941773" cy="193248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b="0" i="0" dirty="0">
              <a:solidFill>
                <a:srgbClr val="37415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1B888DB7-5EF2-4661-A97B-3B03F7B4FEB7}"/>
              </a:ext>
            </a:extLst>
          </p:cNvPr>
          <p:cNvSpPr/>
          <p:nvPr/>
        </p:nvSpPr>
        <p:spPr>
          <a:xfrm>
            <a:off x="1444735" y="2245933"/>
            <a:ext cx="3941773" cy="193248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b="0" i="0" dirty="0">
              <a:solidFill>
                <a:srgbClr val="37415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9273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6B9A571-4AEB-2168-2E1A-CDBE3E45A8B2}"/>
              </a:ext>
            </a:extLst>
          </p:cNvPr>
          <p:cNvSpPr txBox="1"/>
          <p:nvPr/>
        </p:nvSpPr>
        <p:spPr>
          <a:xfrm>
            <a:off x="577562" y="728663"/>
            <a:ext cx="34195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ポジショニングマップ</a:t>
            </a:r>
            <a:endParaRPr kumimoji="1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421EB4A5-7311-D4D1-7882-C0913BB087D3}"/>
              </a:ext>
            </a:extLst>
          </p:cNvPr>
          <p:cNvSpPr/>
          <p:nvPr/>
        </p:nvSpPr>
        <p:spPr>
          <a:xfrm>
            <a:off x="695325" y="1385699"/>
            <a:ext cx="8890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017D9BFD-197D-EF46-1A8B-C78AFDE8CBD5}"/>
              </a:ext>
            </a:extLst>
          </p:cNvPr>
          <p:cNvCxnSpPr>
            <a:cxnSpLocks/>
          </p:cNvCxnSpPr>
          <p:nvPr/>
        </p:nvCxnSpPr>
        <p:spPr>
          <a:xfrm>
            <a:off x="1340708" y="4297616"/>
            <a:ext cx="8519097" cy="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86D0767C-1002-65C6-EA20-319B0C83901E}"/>
              </a:ext>
            </a:extLst>
          </p:cNvPr>
          <p:cNvCxnSpPr>
            <a:cxnSpLocks/>
          </p:cNvCxnSpPr>
          <p:nvPr/>
        </p:nvCxnSpPr>
        <p:spPr>
          <a:xfrm flipV="1">
            <a:off x="5562122" y="2064982"/>
            <a:ext cx="0" cy="4445933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32080F32-E793-1712-F274-619825F5BF73}"/>
              </a:ext>
            </a:extLst>
          </p:cNvPr>
          <p:cNvSpPr txBox="1"/>
          <p:nvPr/>
        </p:nvSpPr>
        <p:spPr>
          <a:xfrm>
            <a:off x="9970562" y="4128339"/>
            <a:ext cx="15229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比較軸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55D15E97-BF6C-C2E3-C007-6CF2556173D8}"/>
              </a:ext>
            </a:extLst>
          </p:cNvPr>
          <p:cNvSpPr txBox="1"/>
          <p:nvPr/>
        </p:nvSpPr>
        <p:spPr>
          <a:xfrm>
            <a:off x="4634670" y="1607233"/>
            <a:ext cx="18427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比較軸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880FB2A1-80FA-FE58-854F-CB1D7066E0A4}"/>
              </a:ext>
            </a:extLst>
          </p:cNvPr>
          <p:cNvSpPr/>
          <p:nvPr/>
        </p:nvSpPr>
        <p:spPr>
          <a:xfrm>
            <a:off x="5737737" y="2245933"/>
            <a:ext cx="3941773" cy="193248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b="0" i="0" dirty="0">
              <a:solidFill>
                <a:srgbClr val="37415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F0EA331B-8FEB-F5B2-C8E0-F13E41951BD9}"/>
              </a:ext>
            </a:extLst>
          </p:cNvPr>
          <p:cNvSpPr/>
          <p:nvPr/>
        </p:nvSpPr>
        <p:spPr>
          <a:xfrm>
            <a:off x="5737737" y="4416812"/>
            <a:ext cx="3941773" cy="193248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b="0" i="0" dirty="0">
              <a:solidFill>
                <a:srgbClr val="37415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996AA1D6-A865-7B23-84D8-B3F962F52FE7}"/>
              </a:ext>
            </a:extLst>
          </p:cNvPr>
          <p:cNvSpPr/>
          <p:nvPr/>
        </p:nvSpPr>
        <p:spPr>
          <a:xfrm>
            <a:off x="1444735" y="4416812"/>
            <a:ext cx="3941773" cy="193248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b="0" i="0" dirty="0">
              <a:solidFill>
                <a:srgbClr val="37415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13EB7FA6-119C-BA4E-D1C0-DEDCF6485814}"/>
              </a:ext>
            </a:extLst>
          </p:cNvPr>
          <p:cNvSpPr/>
          <p:nvPr/>
        </p:nvSpPr>
        <p:spPr>
          <a:xfrm>
            <a:off x="1444735" y="2245933"/>
            <a:ext cx="3941773" cy="193248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b="0" i="0" dirty="0">
              <a:solidFill>
                <a:srgbClr val="37415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1187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6B9A571-4AEB-2168-2E1A-CDBE3E45A8B2}"/>
              </a:ext>
            </a:extLst>
          </p:cNvPr>
          <p:cNvSpPr txBox="1"/>
          <p:nvPr/>
        </p:nvSpPr>
        <p:spPr>
          <a:xfrm>
            <a:off x="577562" y="728663"/>
            <a:ext cx="22994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SWOT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分析</a:t>
            </a:r>
            <a:endParaRPr kumimoji="1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421EB4A5-7311-D4D1-7882-C0913BB087D3}"/>
              </a:ext>
            </a:extLst>
          </p:cNvPr>
          <p:cNvSpPr/>
          <p:nvPr/>
        </p:nvSpPr>
        <p:spPr>
          <a:xfrm>
            <a:off x="695325" y="1385699"/>
            <a:ext cx="8890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E09339F-9484-504D-7118-3E64ABDD5E4E}"/>
              </a:ext>
            </a:extLst>
          </p:cNvPr>
          <p:cNvSpPr/>
          <p:nvPr/>
        </p:nvSpPr>
        <p:spPr>
          <a:xfrm>
            <a:off x="886900" y="2146381"/>
            <a:ext cx="5126598" cy="193248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Strengths(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強み</a:t>
            </a:r>
            <a:r>
              <a:rPr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endParaRPr kumimoji="1"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XXX</a:t>
            </a:r>
            <a:endParaRPr kumimoji="1"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ACEBDAB-63C0-21F5-9989-EECBC5B86001}"/>
              </a:ext>
            </a:extLst>
          </p:cNvPr>
          <p:cNvSpPr/>
          <p:nvPr/>
        </p:nvSpPr>
        <p:spPr>
          <a:xfrm>
            <a:off x="6178504" y="2146381"/>
            <a:ext cx="5126598" cy="193248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Weaknesses(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弱み</a:t>
            </a:r>
            <a:r>
              <a:rPr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endParaRPr kumimoji="1"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en-US" altLang="ja-JP" b="0" i="0" dirty="0">
                <a:solidFill>
                  <a:srgbClr val="37415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XXX</a:t>
            </a:r>
            <a:endParaRPr lang="ja-JP" altLang="en-US" b="0" i="0" dirty="0">
              <a:solidFill>
                <a:srgbClr val="37415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26DAC67-64DA-7004-1F02-A6B47D68AF83}"/>
              </a:ext>
            </a:extLst>
          </p:cNvPr>
          <p:cNvSpPr/>
          <p:nvPr/>
        </p:nvSpPr>
        <p:spPr>
          <a:xfrm>
            <a:off x="886900" y="4196849"/>
            <a:ext cx="5126598" cy="193248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Opportunities(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機会</a:t>
            </a:r>
            <a:r>
              <a:rPr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endParaRPr kumimoji="1"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en-US" altLang="ja-JP" b="0" i="0" dirty="0">
                <a:solidFill>
                  <a:srgbClr val="37415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XXX</a:t>
            </a:r>
            <a:endParaRPr lang="ja-JP" altLang="en-US" b="0" i="0" dirty="0">
              <a:solidFill>
                <a:srgbClr val="37415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A704F22-F8BA-783A-66ED-B53BA7F35268}"/>
              </a:ext>
            </a:extLst>
          </p:cNvPr>
          <p:cNvSpPr/>
          <p:nvPr/>
        </p:nvSpPr>
        <p:spPr>
          <a:xfrm>
            <a:off x="6178504" y="4196849"/>
            <a:ext cx="5126598" cy="193248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Threats(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脅威</a:t>
            </a:r>
            <a:r>
              <a:rPr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endParaRPr kumimoji="1"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en-US" altLang="ja-JP" b="0" i="0" dirty="0">
                <a:solidFill>
                  <a:srgbClr val="37415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XXX</a:t>
            </a:r>
            <a:endParaRPr lang="ja-JP" altLang="en-US" b="0" i="0" dirty="0">
              <a:solidFill>
                <a:srgbClr val="37415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90095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6B9A571-4AEB-2168-2E1A-CDBE3E45A8B2}"/>
              </a:ext>
            </a:extLst>
          </p:cNvPr>
          <p:cNvSpPr txBox="1"/>
          <p:nvPr/>
        </p:nvSpPr>
        <p:spPr>
          <a:xfrm>
            <a:off x="577562" y="728663"/>
            <a:ext cx="20956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PEST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分析</a:t>
            </a:r>
            <a:endParaRPr kumimoji="1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421EB4A5-7311-D4D1-7882-C0913BB087D3}"/>
              </a:ext>
            </a:extLst>
          </p:cNvPr>
          <p:cNvSpPr/>
          <p:nvPr/>
        </p:nvSpPr>
        <p:spPr>
          <a:xfrm>
            <a:off x="695325" y="1385699"/>
            <a:ext cx="8890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37DB2F9-B297-BB4E-832C-C17E5EED609D}"/>
              </a:ext>
            </a:extLst>
          </p:cNvPr>
          <p:cNvSpPr/>
          <p:nvPr/>
        </p:nvSpPr>
        <p:spPr>
          <a:xfrm>
            <a:off x="886900" y="2146381"/>
            <a:ext cx="5126598" cy="193248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Politics(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政治</a:t>
            </a:r>
            <a:r>
              <a:rPr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endParaRPr kumimoji="1"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en-US" altLang="ja-JP" b="0" i="0" dirty="0">
                <a:solidFill>
                  <a:srgbClr val="37415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XXX</a:t>
            </a:r>
            <a:endParaRPr lang="ja-JP" altLang="en-US" b="0" i="0" dirty="0">
              <a:solidFill>
                <a:srgbClr val="37415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7BAB46C-958C-A0FB-3870-3D3F7CD019AE}"/>
              </a:ext>
            </a:extLst>
          </p:cNvPr>
          <p:cNvSpPr/>
          <p:nvPr/>
        </p:nvSpPr>
        <p:spPr>
          <a:xfrm>
            <a:off x="6178504" y="2146381"/>
            <a:ext cx="5126598" cy="193248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Economy(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経済</a:t>
            </a:r>
            <a:r>
              <a:rPr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endParaRPr kumimoji="1"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en-US" altLang="ja-JP" b="0" i="0" dirty="0">
                <a:solidFill>
                  <a:srgbClr val="37415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XXX</a:t>
            </a:r>
            <a:endParaRPr lang="ja-JP" altLang="en-US" b="0" i="0" dirty="0">
              <a:solidFill>
                <a:srgbClr val="37415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09FB113-7162-9B71-40D3-FB038025D06E}"/>
              </a:ext>
            </a:extLst>
          </p:cNvPr>
          <p:cNvSpPr/>
          <p:nvPr/>
        </p:nvSpPr>
        <p:spPr>
          <a:xfrm>
            <a:off x="886900" y="4196849"/>
            <a:ext cx="5126598" cy="193248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Social(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社会</a:t>
            </a:r>
            <a:r>
              <a:rPr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endParaRPr kumimoji="1"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en-US" altLang="ja-JP" b="0" i="0" dirty="0">
                <a:solidFill>
                  <a:srgbClr val="37415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XXX</a:t>
            </a:r>
            <a:endParaRPr lang="ja-JP" altLang="en-US" b="0" i="0" dirty="0">
              <a:solidFill>
                <a:srgbClr val="37415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F055FA1-2D1A-FBFE-F197-27101812CBD9}"/>
              </a:ext>
            </a:extLst>
          </p:cNvPr>
          <p:cNvSpPr/>
          <p:nvPr/>
        </p:nvSpPr>
        <p:spPr>
          <a:xfrm>
            <a:off x="6178504" y="4196849"/>
            <a:ext cx="5126598" cy="193248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Technology(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技術</a:t>
            </a:r>
            <a:r>
              <a:rPr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endParaRPr kumimoji="1"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en-US" altLang="ja-JP" b="0" i="0" dirty="0">
                <a:solidFill>
                  <a:srgbClr val="37415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XXX</a:t>
            </a:r>
            <a:endParaRPr lang="ja-JP" altLang="en-US" b="0" i="0" dirty="0">
              <a:solidFill>
                <a:srgbClr val="37415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6332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6B9A571-4AEB-2168-2E1A-CDBE3E45A8B2}"/>
              </a:ext>
            </a:extLst>
          </p:cNvPr>
          <p:cNvSpPr txBox="1"/>
          <p:nvPr/>
        </p:nvSpPr>
        <p:spPr>
          <a:xfrm>
            <a:off x="4321319" y="3136612"/>
            <a:ext cx="35493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事業アイデアの立案</a:t>
            </a:r>
            <a:endParaRPr kumimoji="1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2000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6B9A571-4AEB-2168-2E1A-CDBE3E45A8B2}"/>
              </a:ext>
            </a:extLst>
          </p:cNvPr>
          <p:cNvSpPr txBox="1"/>
          <p:nvPr/>
        </p:nvSpPr>
        <p:spPr>
          <a:xfrm>
            <a:off x="577562" y="728663"/>
            <a:ext cx="35493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事業アイデアの立案</a:t>
            </a:r>
            <a:endParaRPr kumimoji="1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421EB4A5-7311-D4D1-7882-C0913BB087D3}"/>
              </a:ext>
            </a:extLst>
          </p:cNvPr>
          <p:cNvSpPr/>
          <p:nvPr/>
        </p:nvSpPr>
        <p:spPr>
          <a:xfrm>
            <a:off x="695325" y="1385699"/>
            <a:ext cx="8890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6" name="グループ化 55">
            <a:extLst>
              <a:ext uri="{FF2B5EF4-FFF2-40B4-BE49-F238E27FC236}">
                <a16:creationId xmlns:a16="http://schemas.microsoft.com/office/drawing/2014/main" id="{5E0B1A79-0EC2-1728-36ED-D032411125F6}"/>
              </a:ext>
            </a:extLst>
          </p:cNvPr>
          <p:cNvGrpSpPr/>
          <p:nvPr/>
        </p:nvGrpSpPr>
        <p:grpSpPr>
          <a:xfrm>
            <a:off x="695325" y="2150772"/>
            <a:ext cx="2096341" cy="3887130"/>
            <a:chOff x="2127354" y="-4922119"/>
            <a:chExt cx="2235781" cy="12312084"/>
          </a:xfrm>
        </p:grpSpPr>
        <p:sp>
          <p:nvSpPr>
            <p:cNvPr id="51" name="楕円 50">
              <a:extLst>
                <a:ext uri="{FF2B5EF4-FFF2-40B4-BE49-F238E27FC236}">
                  <a16:creationId xmlns:a16="http://schemas.microsoft.com/office/drawing/2014/main" id="{5306A945-0366-4AB9-1E11-2FF5FDD1F93A}"/>
                </a:ext>
              </a:extLst>
            </p:cNvPr>
            <p:cNvSpPr/>
            <p:nvPr/>
          </p:nvSpPr>
          <p:spPr>
            <a:xfrm>
              <a:off x="2127354" y="-4922119"/>
              <a:ext cx="2235781" cy="2235780"/>
            </a:xfrm>
            <a:prstGeom prst="rect">
              <a:avLst/>
            </a:prstGeom>
            <a:solidFill>
              <a:schemeClr val="accent4"/>
            </a:solidFill>
            <a:ln w="28575" cap="flat" cmpd="sng" algn="ctr">
              <a:noFill/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algn="ctr">
                <a:defRPr/>
              </a:pPr>
              <a:r>
                <a:rPr lang="ja-JP" altLang="en-US" sz="1600" b="1" kern="0" dirty="0">
                  <a:solidFill>
                    <a:schemeClr val="accent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ジャーニー拡張</a:t>
              </a:r>
            </a:p>
          </p:txBody>
        </p:sp>
        <p:sp>
          <p:nvSpPr>
            <p:cNvPr id="52" name="楕円 51">
              <a:extLst>
                <a:ext uri="{FF2B5EF4-FFF2-40B4-BE49-F238E27FC236}">
                  <a16:creationId xmlns:a16="http://schemas.microsoft.com/office/drawing/2014/main" id="{7DE0311D-4C14-B023-574F-419F96828544}"/>
                </a:ext>
              </a:extLst>
            </p:cNvPr>
            <p:cNvSpPr/>
            <p:nvPr/>
          </p:nvSpPr>
          <p:spPr>
            <a:xfrm>
              <a:off x="2127354" y="-2403044"/>
              <a:ext cx="2235781" cy="2235780"/>
            </a:xfrm>
            <a:prstGeom prst="rect">
              <a:avLst/>
            </a:prstGeom>
            <a:solidFill>
              <a:schemeClr val="accent4"/>
            </a:solidFill>
            <a:ln w="28575" cap="flat" cmpd="sng" algn="ctr">
              <a:noFill/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algn="ctr">
                <a:defRPr/>
              </a:pPr>
              <a:r>
                <a:rPr lang="ja-JP" altLang="en-US" sz="1600" b="1" kern="0" dirty="0">
                  <a:solidFill>
                    <a:schemeClr val="accent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ライフサイクル</a:t>
              </a:r>
              <a:endParaRPr lang="en-US" altLang="ja-JP" sz="1600" b="1" kern="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>
                <a:defRPr/>
              </a:pPr>
              <a:r>
                <a:rPr lang="ja-JP" altLang="en-US" sz="1600" b="1" kern="0" dirty="0">
                  <a:solidFill>
                    <a:schemeClr val="accent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統合</a:t>
              </a:r>
              <a:endParaRPr lang="en-US" altLang="ja-JP" sz="1600" b="1" kern="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3" name="楕円 52">
              <a:extLst>
                <a:ext uri="{FF2B5EF4-FFF2-40B4-BE49-F238E27FC236}">
                  <a16:creationId xmlns:a16="http://schemas.microsoft.com/office/drawing/2014/main" id="{82816384-D5C2-D6B3-8DF3-2EAB1472D2B0}"/>
                </a:ext>
              </a:extLst>
            </p:cNvPr>
            <p:cNvSpPr/>
            <p:nvPr/>
          </p:nvSpPr>
          <p:spPr>
            <a:xfrm>
              <a:off x="2127354" y="116031"/>
              <a:ext cx="2235781" cy="2235780"/>
            </a:xfrm>
            <a:prstGeom prst="rect">
              <a:avLst/>
            </a:prstGeom>
            <a:solidFill>
              <a:schemeClr val="accent4"/>
            </a:solidFill>
            <a:ln w="28575" cap="flat" cmpd="sng" algn="ctr">
              <a:noFill/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algn="ctr">
                <a:defRPr/>
              </a:pPr>
              <a:r>
                <a:rPr lang="ja-JP" altLang="en-US" sz="1600" b="1" kern="0" dirty="0">
                  <a:solidFill>
                    <a:schemeClr val="accent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プラットフォーム化</a:t>
              </a:r>
            </a:p>
          </p:txBody>
        </p:sp>
        <p:sp>
          <p:nvSpPr>
            <p:cNvPr id="54" name="楕円 53">
              <a:extLst>
                <a:ext uri="{FF2B5EF4-FFF2-40B4-BE49-F238E27FC236}">
                  <a16:creationId xmlns:a16="http://schemas.microsoft.com/office/drawing/2014/main" id="{CDFE474B-AD24-CDF1-5FAD-5EA0EFEA07C5}"/>
                </a:ext>
              </a:extLst>
            </p:cNvPr>
            <p:cNvSpPr/>
            <p:nvPr/>
          </p:nvSpPr>
          <p:spPr>
            <a:xfrm>
              <a:off x="2127354" y="2635107"/>
              <a:ext cx="2235781" cy="2235780"/>
            </a:xfrm>
            <a:prstGeom prst="rect">
              <a:avLst/>
            </a:prstGeom>
            <a:solidFill>
              <a:schemeClr val="accent4"/>
            </a:solidFill>
            <a:ln w="28575" cap="flat" cmpd="sng" algn="ctr">
              <a:noFill/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algn="ctr">
                <a:defRPr/>
              </a:pPr>
              <a:r>
                <a:rPr lang="ja-JP" altLang="en-US" sz="1600" b="1" kern="0" dirty="0">
                  <a:solidFill>
                    <a:schemeClr val="accent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副産物を売り物に</a:t>
              </a:r>
            </a:p>
          </p:txBody>
        </p:sp>
        <p:sp>
          <p:nvSpPr>
            <p:cNvPr id="55" name="楕円 54">
              <a:extLst>
                <a:ext uri="{FF2B5EF4-FFF2-40B4-BE49-F238E27FC236}">
                  <a16:creationId xmlns:a16="http://schemas.microsoft.com/office/drawing/2014/main" id="{85C5F3CA-D8E0-48E3-D58B-C65367D7E395}"/>
                </a:ext>
              </a:extLst>
            </p:cNvPr>
            <p:cNvSpPr/>
            <p:nvPr/>
          </p:nvSpPr>
          <p:spPr>
            <a:xfrm>
              <a:off x="2127354" y="5154185"/>
              <a:ext cx="2235781" cy="2235780"/>
            </a:xfrm>
            <a:prstGeom prst="rect">
              <a:avLst/>
            </a:prstGeom>
            <a:solidFill>
              <a:schemeClr val="accent4"/>
            </a:solidFill>
            <a:ln w="28575" cap="flat" cmpd="sng" algn="ctr">
              <a:noFill/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algn="ctr">
                <a:defRPr/>
              </a:pPr>
              <a:r>
                <a:rPr lang="ja-JP" altLang="en-US" sz="1600" b="1" kern="0" dirty="0">
                  <a:solidFill>
                    <a:schemeClr val="accent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技術ドリブン</a:t>
              </a:r>
            </a:p>
          </p:txBody>
        </p:sp>
      </p:grp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44C92647-9D9E-5600-60AC-3883416277B7}"/>
              </a:ext>
            </a:extLst>
          </p:cNvPr>
          <p:cNvSpPr txBox="1"/>
          <p:nvPr/>
        </p:nvSpPr>
        <p:spPr>
          <a:xfrm>
            <a:off x="2970652" y="1615235"/>
            <a:ext cx="26450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アイデア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1" name="楕円 50">
            <a:extLst>
              <a:ext uri="{FF2B5EF4-FFF2-40B4-BE49-F238E27FC236}">
                <a16:creationId xmlns:a16="http://schemas.microsoft.com/office/drawing/2014/main" id="{374EE22F-2C43-E205-E2F1-BA4C3154684C}"/>
              </a:ext>
            </a:extLst>
          </p:cNvPr>
          <p:cNvSpPr/>
          <p:nvPr/>
        </p:nvSpPr>
        <p:spPr>
          <a:xfrm>
            <a:off x="2970652" y="2150772"/>
            <a:ext cx="2645030" cy="70587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 cap="flat" cmpd="sng" algn="ctr">
            <a:noFill/>
            <a:prstDash val="solid"/>
            <a:miter lim="800000"/>
          </a:ln>
          <a:effectLst/>
        </p:spPr>
        <p:txBody>
          <a:bodyPr wrap="none" rtlCol="0" anchor="ctr"/>
          <a:lstStyle/>
          <a:p>
            <a:pPr algn="ctr">
              <a:defRPr/>
            </a:pPr>
            <a:endParaRPr lang="ja-JP" altLang="en-US" sz="1600" b="1" kern="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2" name="楕円 51">
            <a:extLst>
              <a:ext uri="{FF2B5EF4-FFF2-40B4-BE49-F238E27FC236}">
                <a16:creationId xmlns:a16="http://schemas.microsoft.com/office/drawing/2014/main" id="{6B17D36D-5775-F169-0094-0120F43ED093}"/>
              </a:ext>
            </a:extLst>
          </p:cNvPr>
          <p:cNvSpPr/>
          <p:nvPr/>
        </p:nvSpPr>
        <p:spPr>
          <a:xfrm>
            <a:off x="2970652" y="2946086"/>
            <a:ext cx="2645030" cy="70587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 cap="flat" cmpd="sng" algn="ctr">
            <a:noFill/>
            <a:prstDash val="solid"/>
            <a:miter lim="800000"/>
          </a:ln>
          <a:effectLst/>
        </p:spPr>
        <p:txBody>
          <a:bodyPr wrap="none" rtlCol="0" anchor="ctr"/>
          <a:lstStyle/>
          <a:p>
            <a:pPr algn="ctr">
              <a:defRPr/>
            </a:pPr>
            <a:endParaRPr lang="en-US" altLang="ja-JP" sz="1600" b="1" kern="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3" name="楕円 52">
            <a:extLst>
              <a:ext uri="{FF2B5EF4-FFF2-40B4-BE49-F238E27FC236}">
                <a16:creationId xmlns:a16="http://schemas.microsoft.com/office/drawing/2014/main" id="{22DE4990-944B-68E4-8D32-30B8F8184310}"/>
              </a:ext>
            </a:extLst>
          </p:cNvPr>
          <p:cNvSpPr/>
          <p:nvPr/>
        </p:nvSpPr>
        <p:spPr>
          <a:xfrm>
            <a:off x="2970652" y="3741400"/>
            <a:ext cx="2645030" cy="70587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 cap="flat" cmpd="sng" algn="ctr">
            <a:noFill/>
            <a:prstDash val="solid"/>
            <a:miter lim="800000"/>
          </a:ln>
          <a:effectLst/>
        </p:spPr>
        <p:txBody>
          <a:bodyPr wrap="none" rtlCol="0" anchor="ctr"/>
          <a:lstStyle/>
          <a:p>
            <a:pPr algn="ctr">
              <a:defRPr/>
            </a:pPr>
            <a:endParaRPr lang="ja-JP" altLang="en-US" sz="1600" b="1" kern="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4" name="楕円 53">
            <a:extLst>
              <a:ext uri="{FF2B5EF4-FFF2-40B4-BE49-F238E27FC236}">
                <a16:creationId xmlns:a16="http://schemas.microsoft.com/office/drawing/2014/main" id="{2F4C34E2-37E9-DF7C-E027-1C26227CCD0F}"/>
              </a:ext>
            </a:extLst>
          </p:cNvPr>
          <p:cNvSpPr/>
          <p:nvPr/>
        </p:nvSpPr>
        <p:spPr>
          <a:xfrm>
            <a:off x="2970652" y="4536714"/>
            <a:ext cx="2645030" cy="70587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 cap="flat" cmpd="sng" algn="ctr">
            <a:noFill/>
            <a:prstDash val="solid"/>
            <a:miter lim="800000"/>
          </a:ln>
          <a:effectLst/>
        </p:spPr>
        <p:txBody>
          <a:bodyPr wrap="none" rtlCol="0" anchor="ctr"/>
          <a:lstStyle/>
          <a:p>
            <a:pPr algn="ctr">
              <a:defRPr/>
            </a:pPr>
            <a:endParaRPr lang="ja-JP" altLang="en-US" sz="1600" b="1" kern="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5" name="楕円 54">
            <a:extLst>
              <a:ext uri="{FF2B5EF4-FFF2-40B4-BE49-F238E27FC236}">
                <a16:creationId xmlns:a16="http://schemas.microsoft.com/office/drawing/2014/main" id="{A3213F63-6F44-23B8-6045-66A8436F0FE8}"/>
              </a:ext>
            </a:extLst>
          </p:cNvPr>
          <p:cNvSpPr/>
          <p:nvPr/>
        </p:nvSpPr>
        <p:spPr>
          <a:xfrm>
            <a:off x="2970652" y="5332029"/>
            <a:ext cx="2645030" cy="70587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 cap="flat" cmpd="sng" algn="ctr">
            <a:noFill/>
            <a:prstDash val="solid"/>
            <a:miter lim="800000"/>
          </a:ln>
          <a:effectLst/>
        </p:spPr>
        <p:txBody>
          <a:bodyPr wrap="none" rtlCol="0" anchor="ctr"/>
          <a:lstStyle/>
          <a:p>
            <a:pPr algn="ctr">
              <a:defRPr/>
            </a:pPr>
            <a:endParaRPr lang="ja-JP" altLang="en-US" sz="1600" b="1" kern="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67A292E7-1E10-D697-01E5-52159000A30E}"/>
              </a:ext>
            </a:extLst>
          </p:cNvPr>
          <p:cNvSpPr txBox="1"/>
          <p:nvPr/>
        </p:nvSpPr>
        <p:spPr>
          <a:xfrm>
            <a:off x="5843747" y="1492126"/>
            <a:ext cx="26450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顧客にどんな価値が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ありますか？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66" name="グループ化 65">
            <a:extLst>
              <a:ext uri="{FF2B5EF4-FFF2-40B4-BE49-F238E27FC236}">
                <a16:creationId xmlns:a16="http://schemas.microsoft.com/office/drawing/2014/main" id="{6E8B1DE2-DD95-245C-2FD6-BD841B25EBCF}"/>
              </a:ext>
            </a:extLst>
          </p:cNvPr>
          <p:cNvGrpSpPr/>
          <p:nvPr/>
        </p:nvGrpSpPr>
        <p:grpSpPr>
          <a:xfrm>
            <a:off x="5843747" y="2150772"/>
            <a:ext cx="2645030" cy="3887130"/>
            <a:chOff x="2127354" y="-4922119"/>
            <a:chExt cx="2235781" cy="12312084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67" name="楕円 50">
              <a:extLst>
                <a:ext uri="{FF2B5EF4-FFF2-40B4-BE49-F238E27FC236}">
                  <a16:creationId xmlns:a16="http://schemas.microsoft.com/office/drawing/2014/main" id="{5E0E4899-0144-1A4A-6D66-F6229795C453}"/>
                </a:ext>
              </a:extLst>
            </p:cNvPr>
            <p:cNvSpPr/>
            <p:nvPr/>
          </p:nvSpPr>
          <p:spPr>
            <a:xfrm>
              <a:off x="2127354" y="-4922119"/>
              <a:ext cx="2235781" cy="2235780"/>
            </a:xfrm>
            <a:prstGeom prst="rect">
              <a:avLst/>
            </a:prstGeom>
            <a:grpFill/>
            <a:ln w="28575" cap="flat" cmpd="sng" algn="ctr">
              <a:noFill/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algn="ctr">
                <a:defRPr/>
              </a:pPr>
              <a:endParaRPr lang="ja-JP" altLang="en-US" sz="1600" b="1" kern="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8" name="楕円 51">
              <a:extLst>
                <a:ext uri="{FF2B5EF4-FFF2-40B4-BE49-F238E27FC236}">
                  <a16:creationId xmlns:a16="http://schemas.microsoft.com/office/drawing/2014/main" id="{D72F84A2-8E7E-0760-24D1-E95B6FB07074}"/>
                </a:ext>
              </a:extLst>
            </p:cNvPr>
            <p:cNvSpPr/>
            <p:nvPr/>
          </p:nvSpPr>
          <p:spPr>
            <a:xfrm>
              <a:off x="2127354" y="-2403044"/>
              <a:ext cx="2235781" cy="2235780"/>
            </a:xfrm>
            <a:prstGeom prst="rect">
              <a:avLst/>
            </a:prstGeom>
            <a:grpFill/>
            <a:ln w="28575" cap="flat" cmpd="sng" algn="ctr">
              <a:noFill/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algn="ctr">
                <a:defRPr/>
              </a:pPr>
              <a:endParaRPr lang="en-US" altLang="ja-JP" sz="1600" b="1" kern="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9" name="楕円 52">
              <a:extLst>
                <a:ext uri="{FF2B5EF4-FFF2-40B4-BE49-F238E27FC236}">
                  <a16:creationId xmlns:a16="http://schemas.microsoft.com/office/drawing/2014/main" id="{B9980128-0F73-F756-8CED-472B134E0EAF}"/>
                </a:ext>
              </a:extLst>
            </p:cNvPr>
            <p:cNvSpPr/>
            <p:nvPr/>
          </p:nvSpPr>
          <p:spPr>
            <a:xfrm>
              <a:off x="2127354" y="116031"/>
              <a:ext cx="2235781" cy="2235780"/>
            </a:xfrm>
            <a:prstGeom prst="rect">
              <a:avLst/>
            </a:prstGeom>
            <a:grpFill/>
            <a:ln w="28575" cap="flat" cmpd="sng" algn="ctr">
              <a:noFill/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algn="ctr">
                <a:defRPr/>
              </a:pPr>
              <a:endParaRPr lang="ja-JP" altLang="en-US" sz="1600" b="1" kern="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0" name="楕円 53">
              <a:extLst>
                <a:ext uri="{FF2B5EF4-FFF2-40B4-BE49-F238E27FC236}">
                  <a16:creationId xmlns:a16="http://schemas.microsoft.com/office/drawing/2014/main" id="{3B20EE54-547E-7422-F84C-268E64C4EF20}"/>
                </a:ext>
              </a:extLst>
            </p:cNvPr>
            <p:cNvSpPr/>
            <p:nvPr/>
          </p:nvSpPr>
          <p:spPr>
            <a:xfrm>
              <a:off x="2127354" y="2635107"/>
              <a:ext cx="2235781" cy="2235780"/>
            </a:xfrm>
            <a:prstGeom prst="rect">
              <a:avLst/>
            </a:prstGeom>
            <a:grpFill/>
            <a:ln w="28575" cap="flat" cmpd="sng" algn="ctr">
              <a:noFill/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algn="ctr">
                <a:defRPr/>
              </a:pPr>
              <a:endParaRPr lang="ja-JP" altLang="en-US" sz="1600" b="1" kern="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1" name="楕円 54">
              <a:extLst>
                <a:ext uri="{FF2B5EF4-FFF2-40B4-BE49-F238E27FC236}">
                  <a16:creationId xmlns:a16="http://schemas.microsoft.com/office/drawing/2014/main" id="{1EA574DD-B9CF-BD8C-7102-DCD2DFF77EFE}"/>
                </a:ext>
              </a:extLst>
            </p:cNvPr>
            <p:cNvSpPr/>
            <p:nvPr/>
          </p:nvSpPr>
          <p:spPr>
            <a:xfrm>
              <a:off x="2127354" y="5154185"/>
              <a:ext cx="2235781" cy="2235780"/>
            </a:xfrm>
            <a:prstGeom prst="rect">
              <a:avLst/>
            </a:prstGeom>
            <a:grpFill/>
            <a:ln w="28575" cap="flat" cmpd="sng" algn="ctr">
              <a:noFill/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algn="ctr">
                <a:defRPr/>
              </a:pPr>
              <a:endParaRPr lang="ja-JP" altLang="en-US" sz="1600" b="1" kern="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CDC2CFE3-C557-0BFE-49BF-BC26B366100D}"/>
              </a:ext>
            </a:extLst>
          </p:cNvPr>
          <p:cNvSpPr txBox="1"/>
          <p:nvPr/>
        </p:nvSpPr>
        <p:spPr>
          <a:xfrm>
            <a:off x="8697937" y="1492125"/>
            <a:ext cx="26450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自社の強みを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どう活かしていますか？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72" name="グループ化 71">
            <a:extLst>
              <a:ext uri="{FF2B5EF4-FFF2-40B4-BE49-F238E27FC236}">
                <a16:creationId xmlns:a16="http://schemas.microsoft.com/office/drawing/2014/main" id="{E6A456CB-C35A-CE13-34AF-92A7D5A5DC6F}"/>
              </a:ext>
            </a:extLst>
          </p:cNvPr>
          <p:cNvGrpSpPr/>
          <p:nvPr/>
        </p:nvGrpSpPr>
        <p:grpSpPr>
          <a:xfrm>
            <a:off x="8697937" y="2150772"/>
            <a:ext cx="2645030" cy="3887130"/>
            <a:chOff x="2127354" y="-4922119"/>
            <a:chExt cx="2235781" cy="12312084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73" name="楕円 50">
              <a:extLst>
                <a:ext uri="{FF2B5EF4-FFF2-40B4-BE49-F238E27FC236}">
                  <a16:creationId xmlns:a16="http://schemas.microsoft.com/office/drawing/2014/main" id="{61BB26E7-E06C-157D-51B1-A785275E25AB}"/>
                </a:ext>
              </a:extLst>
            </p:cNvPr>
            <p:cNvSpPr/>
            <p:nvPr/>
          </p:nvSpPr>
          <p:spPr>
            <a:xfrm>
              <a:off x="2127354" y="-4922119"/>
              <a:ext cx="2235781" cy="2235780"/>
            </a:xfrm>
            <a:prstGeom prst="rect">
              <a:avLst/>
            </a:prstGeom>
            <a:grpFill/>
            <a:ln w="28575" cap="flat" cmpd="sng" algn="ctr">
              <a:noFill/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algn="ctr">
                <a:defRPr/>
              </a:pPr>
              <a:endParaRPr lang="ja-JP" altLang="en-US" sz="1600" b="1" kern="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4" name="楕円 51">
              <a:extLst>
                <a:ext uri="{FF2B5EF4-FFF2-40B4-BE49-F238E27FC236}">
                  <a16:creationId xmlns:a16="http://schemas.microsoft.com/office/drawing/2014/main" id="{F567BEFE-A150-8940-007A-DB78FB996A5C}"/>
                </a:ext>
              </a:extLst>
            </p:cNvPr>
            <p:cNvSpPr/>
            <p:nvPr/>
          </p:nvSpPr>
          <p:spPr>
            <a:xfrm>
              <a:off x="2127354" y="-2403044"/>
              <a:ext cx="2235781" cy="2235780"/>
            </a:xfrm>
            <a:prstGeom prst="rect">
              <a:avLst/>
            </a:prstGeom>
            <a:grpFill/>
            <a:ln w="28575" cap="flat" cmpd="sng" algn="ctr">
              <a:noFill/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algn="ctr">
                <a:defRPr/>
              </a:pPr>
              <a:endParaRPr lang="en-US" altLang="ja-JP" sz="1600" b="1" kern="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5" name="楕円 52">
              <a:extLst>
                <a:ext uri="{FF2B5EF4-FFF2-40B4-BE49-F238E27FC236}">
                  <a16:creationId xmlns:a16="http://schemas.microsoft.com/office/drawing/2014/main" id="{BFE77187-BB44-C67A-03A9-27E22CEA7596}"/>
                </a:ext>
              </a:extLst>
            </p:cNvPr>
            <p:cNvSpPr/>
            <p:nvPr/>
          </p:nvSpPr>
          <p:spPr>
            <a:xfrm>
              <a:off x="2127354" y="116031"/>
              <a:ext cx="2235781" cy="2235780"/>
            </a:xfrm>
            <a:prstGeom prst="rect">
              <a:avLst/>
            </a:prstGeom>
            <a:grpFill/>
            <a:ln w="28575" cap="flat" cmpd="sng" algn="ctr">
              <a:noFill/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algn="ctr">
                <a:defRPr/>
              </a:pPr>
              <a:endParaRPr lang="ja-JP" altLang="en-US" sz="1600" b="1" kern="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6" name="楕円 53">
              <a:extLst>
                <a:ext uri="{FF2B5EF4-FFF2-40B4-BE49-F238E27FC236}">
                  <a16:creationId xmlns:a16="http://schemas.microsoft.com/office/drawing/2014/main" id="{C0A0AFE2-8B41-230A-F336-93831A61572C}"/>
                </a:ext>
              </a:extLst>
            </p:cNvPr>
            <p:cNvSpPr/>
            <p:nvPr/>
          </p:nvSpPr>
          <p:spPr>
            <a:xfrm>
              <a:off x="2127354" y="2635107"/>
              <a:ext cx="2235781" cy="2235780"/>
            </a:xfrm>
            <a:prstGeom prst="rect">
              <a:avLst/>
            </a:prstGeom>
            <a:grpFill/>
            <a:ln w="28575" cap="flat" cmpd="sng" algn="ctr">
              <a:noFill/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algn="ctr">
                <a:defRPr/>
              </a:pPr>
              <a:endParaRPr lang="ja-JP" altLang="en-US" sz="1600" b="1" kern="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7" name="楕円 54">
              <a:extLst>
                <a:ext uri="{FF2B5EF4-FFF2-40B4-BE49-F238E27FC236}">
                  <a16:creationId xmlns:a16="http://schemas.microsoft.com/office/drawing/2014/main" id="{B0A10803-6039-942D-FBF0-0D48C4E4498B}"/>
                </a:ext>
              </a:extLst>
            </p:cNvPr>
            <p:cNvSpPr/>
            <p:nvPr/>
          </p:nvSpPr>
          <p:spPr>
            <a:xfrm>
              <a:off x="2127354" y="5154185"/>
              <a:ext cx="2235781" cy="2235780"/>
            </a:xfrm>
            <a:prstGeom prst="rect">
              <a:avLst/>
            </a:prstGeom>
            <a:grpFill/>
            <a:ln w="28575" cap="flat" cmpd="sng" algn="ctr">
              <a:noFill/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algn="ctr">
                <a:defRPr/>
              </a:pPr>
              <a:endParaRPr lang="ja-JP" altLang="en-US" sz="1600" b="1" kern="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20561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6B9A571-4AEB-2168-2E1A-CDBE3E45A8B2}"/>
              </a:ext>
            </a:extLst>
          </p:cNvPr>
          <p:cNvSpPr txBox="1"/>
          <p:nvPr/>
        </p:nvSpPr>
        <p:spPr>
          <a:xfrm>
            <a:off x="577562" y="728663"/>
            <a:ext cx="41665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ビジネスモデルキャンバス</a:t>
            </a:r>
            <a:endParaRPr kumimoji="1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421EB4A5-7311-D4D1-7882-C0913BB087D3}"/>
              </a:ext>
            </a:extLst>
          </p:cNvPr>
          <p:cNvSpPr/>
          <p:nvPr/>
        </p:nvSpPr>
        <p:spPr>
          <a:xfrm>
            <a:off x="695325" y="1385699"/>
            <a:ext cx="8890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AF2FB9D-FDDB-F05B-2272-A70FC29F81EA}"/>
              </a:ext>
            </a:extLst>
          </p:cNvPr>
          <p:cNvSpPr/>
          <p:nvPr/>
        </p:nvSpPr>
        <p:spPr>
          <a:xfrm>
            <a:off x="965372" y="2139927"/>
            <a:ext cx="2026876" cy="28271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931B771-ED83-3B77-8070-59DAC3D8C0C3}"/>
              </a:ext>
            </a:extLst>
          </p:cNvPr>
          <p:cNvSpPr/>
          <p:nvPr/>
        </p:nvSpPr>
        <p:spPr>
          <a:xfrm>
            <a:off x="5019123" y="2139927"/>
            <a:ext cx="2026876" cy="28271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0E0BFBB-D152-C74F-ECDD-CE0B1F4933D1}"/>
              </a:ext>
            </a:extLst>
          </p:cNvPr>
          <p:cNvSpPr/>
          <p:nvPr/>
        </p:nvSpPr>
        <p:spPr>
          <a:xfrm>
            <a:off x="9072874" y="2139927"/>
            <a:ext cx="2026876" cy="28271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2020587-1279-C2B3-3123-1B02A16BFD6A}"/>
              </a:ext>
            </a:extLst>
          </p:cNvPr>
          <p:cNvSpPr/>
          <p:nvPr/>
        </p:nvSpPr>
        <p:spPr>
          <a:xfrm>
            <a:off x="2992248" y="2139927"/>
            <a:ext cx="2026876" cy="14135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73406A2-11D3-35D7-7C6D-40D7CA2E8EC5}"/>
              </a:ext>
            </a:extLst>
          </p:cNvPr>
          <p:cNvSpPr/>
          <p:nvPr/>
        </p:nvSpPr>
        <p:spPr>
          <a:xfrm>
            <a:off x="2992248" y="3553478"/>
            <a:ext cx="2026876" cy="14135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F0CD844-8103-5993-A212-90C717EECE0F}"/>
              </a:ext>
            </a:extLst>
          </p:cNvPr>
          <p:cNvSpPr/>
          <p:nvPr/>
        </p:nvSpPr>
        <p:spPr>
          <a:xfrm>
            <a:off x="7045999" y="2139927"/>
            <a:ext cx="2026876" cy="14135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A121FCA-E37E-DA55-5ACF-D3B0815A270A}"/>
              </a:ext>
            </a:extLst>
          </p:cNvPr>
          <p:cNvSpPr/>
          <p:nvPr/>
        </p:nvSpPr>
        <p:spPr>
          <a:xfrm>
            <a:off x="7045999" y="3553478"/>
            <a:ext cx="2026876" cy="14135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299B178-B3DB-FD7D-038F-C424B1BDD427}"/>
              </a:ext>
            </a:extLst>
          </p:cNvPr>
          <p:cNvSpPr/>
          <p:nvPr/>
        </p:nvSpPr>
        <p:spPr>
          <a:xfrm>
            <a:off x="965372" y="4967031"/>
            <a:ext cx="5067190" cy="10105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77AC222-E3E4-55B4-3DB7-BD8F00DE5613}"/>
              </a:ext>
            </a:extLst>
          </p:cNvPr>
          <p:cNvSpPr/>
          <p:nvPr/>
        </p:nvSpPr>
        <p:spPr>
          <a:xfrm>
            <a:off x="6032562" y="4967031"/>
            <a:ext cx="5067190" cy="10105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900C4D3-D652-93AF-8D03-EC2991070350}"/>
              </a:ext>
            </a:extLst>
          </p:cNvPr>
          <p:cNvSpPr/>
          <p:nvPr/>
        </p:nvSpPr>
        <p:spPr>
          <a:xfrm>
            <a:off x="998751" y="2166952"/>
            <a:ext cx="1649006" cy="37295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33" dirty="0">
                <a:latin typeface="Meiryo UI" panose="020B0604030504040204" pitchFamily="50" charset="-128"/>
                <a:ea typeface="Meiryo UI" panose="020B0604030504040204" pitchFamily="50" charset="-128"/>
              </a:rPr>
              <a:t>パートナー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B91656C-4048-0EEB-08C1-AF75E1331D90}"/>
              </a:ext>
            </a:extLst>
          </p:cNvPr>
          <p:cNvSpPr/>
          <p:nvPr/>
        </p:nvSpPr>
        <p:spPr>
          <a:xfrm>
            <a:off x="3025627" y="2166952"/>
            <a:ext cx="1649006" cy="37295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33" dirty="0">
                <a:latin typeface="Meiryo UI" panose="020B0604030504040204" pitchFamily="50" charset="-128"/>
                <a:ea typeface="Meiryo UI" panose="020B0604030504040204" pitchFamily="50" charset="-128"/>
              </a:rPr>
              <a:t>主要活動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53827AF8-3E82-103C-399D-C90DE99C5A5E}"/>
              </a:ext>
            </a:extLst>
          </p:cNvPr>
          <p:cNvSpPr/>
          <p:nvPr/>
        </p:nvSpPr>
        <p:spPr>
          <a:xfrm>
            <a:off x="3025627" y="3580502"/>
            <a:ext cx="1649006" cy="37295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33" dirty="0">
                <a:latin typeface="Meiryo UI" panose="020B0604030504040204" pitchFamily="50" charset="-128"/>
                <a:ea typeface="Meiryo UI" panose="020B0604030504040204" pitchFamily="50" charset="-128"/>
              </a:rPr>
              <a:t>リソース</a:t>
            </a:r>
            <a:endParaRPr lang="ja-JP" altLang="en-US" sz="1067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44853D92-8082-2065-B9EC-D6A103A7DAB2}"/>
              </a:ext>
            </a:extLst>
          </p:cNvPr>
          <p:cNvSpPr/>
          <p:nvPr/>
        </p:nvSpPr>
        <p:spPr>
          <a:xfrm>
            <a:off x="5052503" y="2166952"/>
            <a:ext cx="1649006" cy="37295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33" dirty="0">
                <a:latin typeface="Meiryo UI" panose="020B0604030504040204" pitchFamily="50" charset="-128"/>
                <a:ea typeface="Meiryo UI" panose="020B0604030504040204" pitchFamily="50" charset="-128"/>
              </a:rPr>
              <a:t>価値提案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D4EE0E40-6F70-DBBC-2CCE-6616F66DCEDC}"/>
              </a:ext>
            </a:extLst>
          </p:cNvPr>
          <p:cNvSpPr/>
          <p:nvPr/>
        </p:nvSpPr>
        <p:spPr>
          <a:xfrm>
            <a:off x="7079378" y="2166952"/>
            <a:ext cx="1649006" cy="37295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33" dirty="0">
                <a:latin typeface="Meiryo UI" panose="020B0604030504040204" pitchFamily="50" charset="-128"/>
                <a:ea typeface="Meiryo UI" panose="020B0604030504040204" pitchFamily="50" charset="-128"/>
              </a:rPr>
              <a:t>顧客との関係</a:t>
            </a:r>
            <a:endParaRPr lang="ja-JP" altLang="en-US" sz="1067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5E982679-4AD0-751E-AF4A-5D3C126922BF}"/>
              </a:ext>
            </a:extLst>
          </p:cNvPr>
          <p:cNvSpPr/>
          <p:nvPr/>
        </p:nvSpPr>
        <p:spPr>
          <a:xfrm>
            <a:off x="7079378" y="3580502"/>
            <a:ext cx="1649006" cy="37295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33" dirty="0">
                <a:latin typeface="Meiryo UI" panose="020B0604030504040204" pitchFamily="50" charset="-128"/>
                <a:ea typeface="Meiryo UI" panose="020B0604030504040204" pitchFamily="50" charset="-128"/>
              </a:rPr>
              <a:t>チャネル</a:t>
            </a:r>
            <a:endParaRPr lang="ja-JP" altLang="en-US" sz="1067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C59E32C0-8DE0-88BF-5714-41AED2514902}"/>
              </a:ext>
            </a:extLst>
          </p:cNvPr>
          <p:cNvSpPr/>
          <p:nvPr/>
        </p:nvSpPr>
        <p:spPr>
          <a:xfrm>
            <a:off x="9106254" y="2166952"/>
            <a:ext cx="1649006" cy="37295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33" dirty="0">
                <a:latin typeface="Meiryo UI" panose="020B0604030504040204" pitchFamily="50" charset="-128"/>
                <a:ea typeface="Meiryo UI" panose="020B0604030504040204" pitchFamily="50" charset="-128"/>
              </a:rPr>
              <a:t>顧客セグメント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033BDE6F-C389-34AA-EBDD-9A7EA2F5221F}"/>
              </a:ext>
            </a:extLst>
          </p:cNvPr>
          <p:cNvSpPr/>
          <p:nvPr/>
        </p:nvSpPr>
        <p:spPr>
          <a:xfrm>
            <a:off x="998751" y="5015457"/>
            <a:ext cx="1649006" cy="37295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33" dirty="0">
                <a:latin typeface="Meiryo UI" panose="020B0604030504040204" pitchFamily="50" charset="-128"/>
                <a:ea typeface="Meiryo UI" panose="020B0604030504040204" pitchFamily="50" charset="-128"/>
              </a:rPr>
              <a:t>コスト構造</a:t>
            </a:r>
            <a:endParaRPr lang="ja-JP" altLang="en-US" sz="1067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89AED4B1-6212-404D-695C-49908908A791}"/>
              </a:ext>
            </a:extLst>
          </p:cNvPr>
          <p:cNvSpPr/>
          <p:nvPr/>
        </p:nvSpPr>
        <p:spPr>
          <a:xfrm>
            <a:off x="6092647" y="5015457"/>
            <a:ext cx="1649006" cy="37295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33" dirty="0">
                <a:latin typeface="Meiryo UI" panose="020B0604030504040204" pitchFamily="50" charset="-128"/>
                <a:ea typeface="Meiryo UI" panose="020B0604030504040204" pitchFamily="50" charset="-128"/>
              </a:rPr>
              <a:t>収益構造</a:t>
            </a:r>
            <a:endParaRPr lang="ja-JP" altLang="en-US" sz="1067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81619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6B9A571-4AEB-2168-2E1A-CDBE3E45A8B2}"/>
              </a:ext>
            </a:extLst>
          </p:cNvPr>
          <p:cNvSpPr txBox="1"/>
          <p:nvPr/>
        </p:nvSpPr>
        <p:spPr>
          <a:xfrm>
            <a:off x="577562" y="728663"/>
            <a:ext cx="28023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リーンキャンバス</a:t>
            </a:r>
            <a:endParaRPr kumimoji="1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421EB4A5-7311-D4D1-7882-C0913BB087D3}"/>
              </a:ext>
            </a:extLst>
          </p:cNvPr>
          <p:cNvSpPr/>
          <p:nvPr/>
        </p:nvSpPr>
        <p:spPr>
          <a:xfrm>
            <a:off x="695325" y="1385699"/>
            <a:ext cx="8890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AF2FB9D-FDDB-F05B-2272-A70FC29F81EA}"/>
              </a:ext>
            </a:extLst>
          </p:cNvPr>
          <p:cNvSpPr/>
          <p:nvPr/>
        </p:nvSpPr>
        <p:spPr>
          <a:xfrm>
            <a:off x="965372" y="2139927"/>
            <a:ext cx="2026876" cy="28271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931B771-ED83-3B77-8070-59DAC3D8C0C3}"/>
              </a:ext>
            </a:extLst>
          </p:cNvPr>
          <p:cNvSpPr/>
          <p:nvPr/>
        </p:nvSpPr>
        <p:spPr>
          <a:xfrm>
            <a:off x="5019123" y="2139927"/>
            <a:ext cx="2026876" cy="28271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0E0BFBB-D152-C74F-ECDD-CE0B1F4933D1}"/>
              </a:ext>
            </a:extLst>
          </p:cNvPr>
          <p:cNvSpPr/>
          <p:nvPr/>
        </p:nvSpPr>
        <p:spPr>
          <a:xfrm>
            <a:off x="9072874" y="2139927"/>
            <a:ext cx="2026876" cy="28271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2020587-1279-C2B3-3123-1B02A16BFD6A}"/>
              </a:ext>
            </a:extLst>
          </p:cNvPr>
          <p:cNvSpPr/>
          <p:nvPr/>
        </p:nvSpPr>
        <p:spPr>
          <a:xfrm>
            <a:off x="2992248" y="2139927"/>
            <a:ext cx="2026876" cy="14135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73406A2-11D3-35D7-7C6D-40D7CA2E8EC5}"/>
              </a:ext>
            </a:extLst>
          </p:cNvPr>
          <p:cNvSpPr/>
          <p:nvPr/>
        </p:nvSpPr>
        <p:spPr>
          <a:xfrm>
            <a:off x="2992248" y="3553478"/>
            <a:ext cx="2026876" cy="14135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F0CD844-8103-5993-A212-90C717EECE0F}"/>
              </a:ext>
            </a:extLst>
          </p:cNvPr>
          <p:cNvSpPr/>
          <p:nvPr/>
        </p:nvSpPr>
        <p:spPr>
          <a:xfrm>
            <a:off x="7045999" y="2139927"/>
            <a:ext cx="2026876" cy="14135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A121FCA-E37E-DA55-5ACF-D3B0815A270A}"/>
              </a:ext>
            </a:extLst>
          </p:cNvPr>
          <p:cNvSpPr/>
          <p:nvPr/>
        </p:nvSpPr>
        <p:spPr>
          <a:xfrm>
            <a:off x="7045999" y="3553478"/>
            <a:ext cx="2026876" cy="14135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299B178-B3DB-FD7D-038F-C424B1BDD427}"/>
              </a:ext>
            </a:extLst>
          </p:cNvPr>
          <p:cNvSpPr/>
          <p:nvPr/>
        </p:nvSpPr>
        <p:spPr>
          <a:xfrm>
            <a:off x="965372" y="4967031"/>
            <a:ext cx="5067190" cy="10105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77AC222-E3E4-55B4-3DB7-BD8F00DE5613}"/>
              </a:ext>
            </a:extLst>
          </p:cNvPr>
          <p:cNvSpPr/>
          <p:nvPr/>
        </p:nvSpPr>
        <p:spPr>
          <a:xfrm>
            <a:off x="6032562" y="4967031"/>
            <a:ext cx="5067190" cy="10105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900C4D3-D652-93AF-8D03-EC2991070350}"/>
              </a:ext>
            </a:extLst>
          </p:cNvPr>
          <p:cNvSpPr/>
          <p:nvPr/>
        </p:nvSpPr>
        <p:spPr>
          <a:xfrm>
            <a:off x="998751" y="2166952"/>
            <a:ext cx="1649006" cy="37295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33" dirty="0">
                <a:latin typeface="Meiryo UI" panose="020B0604030504040204" pitchFamily="50" charset="-128"/>
                <a:ea typeface="Meiryo UI" panose="020B0604030504040204" pitchFamily="50" charset="-128"/>
              </a:rPr>
              <a:t>課題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B91656C-4048-0EEB-08C1-AF75E1331D90}"/>
              </a:ext>
            </a:extLst>
          </p:cNvPr>
          <p:cNvSpPr/>
          <p:nvPr/>
        </p:nvSpPr>
        <p:spPr>
          <a:xfrm>
            <a:off x="3025627" y="2166952"/>
            <a:ext cx="1649006" cy="37295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33" dirty="0">
                <a:latin typeface="Meiryo UI" panose="020B0604030504040204" pitchFamily="50" charset="-128"/>
                <a:ea typeface="Meiryo UI" panose="020B0604030504040204" pitchFamily="50" charset="-128"/>
              </a:rPr>
              <a:t>ソリューション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53827AF8-3E82-103C-399D-C90DE99C5A5E}"/>
              </a:ext>
            </a:extLst>
          </p:cNvPr>
          <p:cNvSpPr/>
          <p:nvPr/>
        </p:nvSpPr>
        <p:spPr>
          <a:xfrm>
            <a:off x="3025627" y="3580502"/>
            <a:ext cx="1649006" cy="37295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33" dirty="0">
                <a:latin typeface="Meiryo UI" panose="020B0604030504040204" pitchFamily="50" charset="-128"/>
                <a:ea typeface="Meiryo UI" panose="020B0604030504040204" pitchFamily="50" charset="-128"/>
              </a:rPr>
              <a:t>主要指標</a:t>
            </a:r>
            <a:endParaRPr lang="ja-JP" altLang="en-US" sz="1067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44853D92-8082-2065-B9EC-D6A103A7DAB2}"/>
              </a:ext>
            </a:extLst>
          </p:cNvPr>
          <p:cNvSpPr/>
          <p:nvPr/>
        </p:nvSpPr>
        <p:spPr>
          <a:xfrm>
            <a:off x="5052503" y="2166952"/>
            <a:ext cx="1649006" cy="37295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33" dirty="0">
                <a:latin typeface="Meiryo UI" panose="020B0604030504040204" pitchFamily="50" charset="-128"/>
                <a:ea typeface="Meiryo UI" panose="020B0604030504040204" pitchFamily="50" charset="-128"/>
              </a:rPr>
              <a:t>独自の価値提案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D4EE0E40-6F70-DBBC-2CCE-6616F66DCEDC}"/>
              </a:ext>
            </a:extLst>
          </p:cNvPr>
          <p:cNvSpPr/>
          <p:nvPr/>
        </p:nvSpPr>
        <p:spPr>
          <a:xfrm>
            <a:off x="7079378" y="2166952"/>
            <a:ext cx="1649006" cy="37295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33" dirty="0">
                <a:latin typeface="Meiryo UI" panose="020B0604030504040204" pitchFamily="50" charset="-128"/>
                <a:ea typeface="Meiryo UI" panose="020B0604030504040204" pitchFamily="50" charset="-128"/>
              </a:rPr>
              <a:t>圧倒的な優位性</a:t>
            </a:r>
            <a:endParaRPr lang="ja-JP" altLang="en-US" sz="1067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5E982679-4AD0-751E-AF4A-5D3C126922BF}"/>
              </a:ext>
            </a:extLst>
          </p:cNvPr>
          <p:cNvSpPr/>
          <p:nvPr/>
        </p:nvSpPr>
        <p:spPr>
          <a:xfrm>
            <a:off x="7079378" y="3580502"/>
            <a:ext cx="1649006" cy="37295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33" dirty="0">
                <a:latin typeface="Meiryo UI" panose="020B0604030504040204" pitchFamily="50" charset="-128"/>
                <a:ea typeface="Meiryo UI" panose="020B0604030504040204" pitchFamily="50" charset="-128"/>
              </a:rPr>
              <a:t>チャネル</a:t>
            </a:r>
            <a:endParaRPr lang="ja-JP" altLang="en-US" sz="1067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C59E32C0-8DE0-88BF-5714-41AED2514902}"/>
              </a:ext>
            </a:extLst>
          </p:cNvPr>
          <p:cNvSpPr/>
          <p:nvPr/>
        </p:nvSpPr>
        <p:spPr>
          <a:xfrm>
            <a:off x="9106254" y="2166952"/>
            <a:ext cx="1649006" cy="37295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33" dirty="0">
                <a:latin typeface="Meiryo UI" panose="020B0604030504040204" pitchFamily="50" charset="-128"/>
                <a:ea typeface="Meiryo UI" panose="020B0604030504040204" pitchFamily="50" charset="-128"/>
              </a:rPr>
              <a:t>顧客セグメント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033BDE6F-C389-34AA-EBDD-9A7EA2F5221F}"/>
              </a:ext>
            </a:extLst>
          </p:cNvPr>
          <p:cNvSpPr/>
          <p:nvPr/>
        </p:nvSpPr>
        <p:spPr>
          <a:xfrm>
            <a:off x="998751" y="5015457"/>
            <a:ext cx="1649006" cy="37295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33" dirty="0">
                <a:latin typeface="Meiryo UI" panose="020B0604030504040204" pitchFamily="50" charset="-128"/>
                <a:ea typeface="Meiryo UI" panose="020B0604030504040204" pitchFamily="50" charset="-128"/>
              </a:rPr>
              <a:t>コスト構造</a:t>
            </a:r>
            <a:endParaRPr lang="ja-JP" altLang="en-US" sz="1067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89AED4B1-6212-404D-695C-49908908A791}"/>
              </a:ext>
            </a:extLst>
          </p:cNvPr>
          <p:cNvSpPr/>
          <p:nvPr/>
        </p:nvSpPr>
        <p:spPr>
          <a:xfrm>
            <a:off x="6092647" y="5015457"/>
            <a:ext cx="1649006" cy="37295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33" dirty="0">
                <a:latin typeface="Meiryo UI" panose="020B0604030504040204" pitchFamily="50" charset="-128"/>
                <a:ea typeface="Meiryo UI" panose="020B0604030504040204" pitchFamily="50" charset="-128"/>
              </a:rPr>
              <a:t>収益構造</a:t>
            </a:r>
            <a:endParaRPr lang="ja-JP" altLang="en-US" sz="1067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33648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11">
      <a:dk1>
        <a:srgbClr val="404040"/>
      </a:dk1>
      <a:lt1>
        <a:sysClr val="window" lastClr="FFFFFF"/>
      </a:lt1>
      <a:dk2>
        <a:srgbClr val="44546A"/>
      </a:dk2>
      <a:lt2>
        <a:srgbClr val="E7E6E6"/>
      </a:lt2>
      <a:accent1>
        <a:srgbClr val="F53D65"/>
      </a:accent1>
      <a:accent2>
        <a:srgbClr val="25BCF5"/>
      </a:accent2>
      <a:accent3>
        <a:srgbClr val="2284A8"/>
      </a:accent3>
      <a:accent4>
        <a:srgbClr val="F5EC56"/>
      </a:accent4>
      <a:accent5>
        <a:srgbClr val="A81938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40197</TotalTime>
  <Words>494</Words>
  <Application>Microsoft Office PowerPoint</Application>
  <PresentationFormat>ワイド画面</PresentationFormat>
  <Paragraphs>168</Paragraphs>
  <Slides>19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4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Minowa Asahi</dc:creator>
  <cp:lastModifiedBy>箕輪旭</cp:lastModifiedBy>
  <cp:revision>1940</cp:revision>
  <dcterms:created xsi:type="dcterms:W3CDTF">2023-03-06T01:06:35Z</dcterms:created>
  <dcterms:modified xsi:type="dcterms:W3CDTF">2023-06-22T06:10:21Z</dcterms:modified>
</cp:coreProperties>
</file>